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48" r:id="rId4"/>
    <p:sldId id="349" r:id="rId5"/>
    <p:sldId id="258" r:id="rId6"/>
    <p:sldId id="259" r:id="rId7"/>
    <p:sldId id="260" r:id="rId8"/>
    <p:sldId id="261" r:id="rId9"/>
    <p:sldId id="263" r:id="rId10"/>
    <p:sldId id="266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335" r:id="rId20"/>
    <p:sldId id="277" r:id="rId21"/>
    <p:sldId id="333" r:id="rId22"/>
    <p:sldId id="334" r:id="rId23"/>
    <p:sldId id="336" r:id="rId24"/>
    <p:sldId id="338" r:id="rId25"/>
    <p:sldId id="337" r:id="rId26"/>
    <p:sldId id="339" r:id="rId27"/>
    <p:sldId id="340" r:id="rId28"/>
    <p:sldId id="341" r:id="rId29"/>
    <p:sldId id="343" r:id="rId30"/>
    <p:sldId id="342" r:id="rId31"/>
    <p:sldId id="344" r:id="rId32"/>
    <p:sldId id="345" r:id="rId33"/>
    <p:sldId id="278" r:id="rId34"/>
    <p:sldId id="288" r:id="rId35"/>
    <p:sldId id="290" r:id="rId36"/>
    <p:sldId id="291" r:id="rId37"/>
    <p:sldId id="294" r:id="rId38"/>
    <p:sldId id="346" r:id="rId39"/>
    <p:sldId id="352" r:id="rId40"/>
    <p:sldId id="298" r:id="rId41"/>
    <p:sldId id="295" r:id="rId42"/>
    <p:sldId id="362" r:id="rId43"/>
    <p:sldId id="303" r:id="rId44"/>
    <p:sldId id="363" r:id="rId45"/>
    <p:sldId id="304" r:id="rId46"/>
    <p:sldId id="308" r:id="rId47"/>
    <p:sldId id="353" r:id="rId48"/>
    <p:sldId id="351" r:id="rId49"/>
    <p:sldId id="305" r:id="rId50"/>
    <p:sldId id="306" r:id="rId51"/>
    <p:sldId id="307" r:id="rId52"/>
    <p:sldId id="356" r:id="rId53"/>
    <p:sldId id="309" r:id="rId54"/>
    <p:sldId id="310" r:id="rId55"/>
    <p:sldId id="354" r:id="rId56"/>
    <p:sldId id="355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57" r:id="rId65"/>
    <p:sldId id="359" r:id="rId66"/>
    <p:sldId id="358" r:id="rId67"/>
    <p:sldId id="360" r:id="rId68"/>
    <p:sldId id="361" r:id="rId69"/>
    <p:sldId id="332" r:id="rId7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2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F41D7-84C9-4759-896B-29634891D855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96221-46B6-4478-ABA9-9891C93F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96221-46B6-4478-ABA9-9891C93F1E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" y="232613"/>
            <a:ext cx="1160780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3082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C0A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3082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3082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080495" y="5987999"/>
            <a:ext cx="647623" cy="7449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0" y="232613"/>
            <a:ext cx="177673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3082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914" y="1296415"/>
            <a:ext cx="11482171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C0A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6608" y="6432134"/>
            <a:ext cx="232537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9400" y="6432134"/>
            <a:ext cx="14859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B1B1B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labnix/dockerlabs/blob/master/workshop/docker/dockerhub.m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bs.play-with-docker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labnix/dockerlabs/blob/master/workshop/docker/dockerhub.m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omviv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1150"/>
            <a:ext cx="11881485" cy="5568950"/>
          </a:xfrm>
          <a:custGeom>
            <a:avLst/>
            <a:gdLst/>
            <a:ahLst/>
            <a:cxnLst/>
            <a:rect l="l" t="t" r="r" b="b"/>
            <a:pathLst>
              <a:path w="11881485" h="5568950">
                <a:moveTo>
                  <a:pt x="0" y="5568949"/>
                </a:moveTo>
                <a:lnTo>
                  <a:pt x="11881104" y="5568949"/>
                </a:lnTo>
                <a:lnTo>
                  <a:pt x="11881104" y="0"/>
                </a:lnTo>
                <a:lnTo>
                  <a:pt x="0" y="0"/>
                </a:lnTo>
                <a:lnTo>
                  <a:pt x="0" y="5568949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7" y="337502"/>
            <a:ext cx="11590401" cy="5554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1150"/>
            <a:ext cx="311150" cy="5568950"/>
          </a:xfrm>
          <a:custGeom>
            <a:avLst/>
            <a:gdLst/>
            <a:ahLst/>
            <a:cxnLst/>
            <a:rect l="l" t="t" r="r" b="b"/>
            <a:pathLst>
              <a:path w="311150" h="5568950">
                <a:moveTo>
                  <a:pt x="0" y="5568949"/>
                </a:moveTo>
                <a:lnTo>
                  <a:pt x="310896" y="5568949"/>
                </a:lnTo>
                <a:lnTo>
                  <a:pt x="310896" y="0"/>
                </a:lnTo>
                <a:lnTo>
                  <a:pt x="0" y="0"/>
                </a:lnTo>
                <a:lnTo>
                  <a:pt x="0" y="5568949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7819" y="3361435"/>
            <a:ext cx="6972300" cy="2021839"/>
          </a:xfrm>
          <a:custGeom>
            <a:avLst/>
            <a:gdLst/>
            <a:ahLst/>
            <a:cxnLst/>
            <a:rect l="l" t="t" r="r" b="b"/>
            <a:pathLst>
              <a:path w="6972300" h="2021839">
                <a:moveTo>
                  <a:pt x="0" y="2021332"/>
                </a:moveTo>
                <a:lnTo>
                  <a:pt x="6971792" y="2021332"/>
                </a:lnTo>
                <a:lnTo>
                  <a:pt x="6971792" y="0"/>
                </a:lnTo>
                <a:lnTo>
                  <a:pt x="0" y="0"/>
                </a:lnTo>
                <a:lnTo>
                  <a:pt x="0" y="2021332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5847" y="4252976"/>
            <a:ext cx="6296151" cy="2605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7873" y="0"/>
            <a:ext cx="4979924" cy="5865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6575" y="4607052"/>
            <a:ext cx="3193796" cy="622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59273" y="3318129"/>
            <a:ext cx="3691254" cy="171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E21737"/>
                </a:solidFill>
                <a:latin typeface="Calibri"/>
                <a:cs typeface="Calibri"/>
              </a:rPr>
              <a:t>Dockers &amp; K8s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3420"/>
              </a:lnSpc>
            </a:pPr>
            <a:r>
              <a:rPr sz="3000" b="1" spc="-5" dirty="0">
                <a:solidFill>
                  <a:srgbClr val="E21737"/>
                </a:solidFill>
                <a:latin typeface="Calibri"/>
                <a:cs typeface="Calibri"/>
              </a:rPr>
              <a:t>By</a:t>
            </a:r>
            <a:endParaRPr sz="3000" dirty="0">
              <a:latin typeface="Calibri"/>
              <a:cs typeface="Calibri"/>
            </a:endParaRPr>
          </a:p>
          <a:p>
            <a:pPr marL="12700">
              <a:lnSpc>
                <a:spcPts val="3420"/>
              </a:lnSpc>
            </a:pPr>
            <a:r>
              <a:rPr lang="en-US" sz="3000" b="1" spc="-5" dirty="0">
                <a:solidFill>
                  <a:srgbClr val="E21737"/>
                </a:solidFill>
                <a:latin typeface="Calibri"/>
                <a:cs typeface="Calibri"/>
              </a:rPr>
              <a:t>Ashok Kumar</a:t>
            </a:r>
            <a:endParaRPr sz="3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BC487D-80CF-4867-8CAD-B9CB8E4D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3415"/>
            <a:ext cx="9484567" cy="5809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388A0-9D00-420F-B903-46F50C149BE4}"/>
              </a:ext>
            </a:extLst>
          </p:cNvPr>
          <p:cNvSpPr txBox="1"/>
          <p:nvPr/>
        </p:nvSpPr>
        <p:spPr>
          <a:xfrm>
            <a:off x="527948" y="57227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776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F27FB-784E-4926-B253-EB9CA6305F51}"/>
              </a:ext>
            </a:extLst>
          </p:cNvPr>
          <p:cNvSpPr txBox="1"/>
          <p:nvPr/>
        </p:nvSpPr>
        <p:spPr>
          <a:xfrm>
            <a:off x="685800" y="1524000"/>
            <a:ext cx="624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Portability Isolation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Resource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776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37056"/>
            <a:ext cx="10599420" cy="264174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It is </a:t>
            </a:r>
            <a:r>
              <a:rPr sz="2400" spc="-10" dirty="0">
                <a:solidFill>
                  <a:srgbClr val="0C0A0A"/>
                </a:solidFill>
                <a:latin typeface="Calibri"/>
                <a:cs typeface="Calibri"/>
              </a:rPr>
              <a:t>one implementation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0C0A0A"/>
                </a:solidFill>
                <a:latin typeface="Calibri"/>
                <a:cs typeface="Calibri"/>
              </a:rPr>
              <a:t>container based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virtualization</a:t>
            </a:r>
            <a:r>
              <a:rPr sz="2400" spc="2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technologies.</a:t>
            </a:r>
            <a:endParaRPr sz="24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Important components of the </a:t>
            </a:r>
            <a:r>
              <a:rPr sz="2400" spc="-10" dirty="0">
                <a:solidFill>
                  <a:srgbClr val="0C0A0A"/>
                </a:solidFill>
                <a:latin typeface="Calibri"/>
                <a:cs typeface="Calibri"/>
              </a:rPr>
              <a:t>docker</a:t>
            </a:r>
            <a:r>
              <a:rPr sz="2400" spc="8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are</a:t>
            </a:r>
            <a:endParaRPr sz="2400" dirty="0">
              <a:latin typeface="Calibri"/>
              <a:cs typeface="Calibri"/>
            </a:endParaRPr>
          </a:p>
          <a:p>
            <a:pPr marL="1167765" lvl="1" indent="-287020">
              <a:lnSpc>
                <a:spcPct val="100000"/>
              </a:lnSpc>
              <a:spcBef>
                <a:spcPts val="1280"/>
              </a:spcBef>
              <a:buClr>
                <a:srgbClr val="C3082B"/>
              </a:buClr>
              <a:buSzPct val="90625"/>
              <a:buFont typeface="Arial"/>
              <a:buChar char="•"/>
              <a:tabLst>
                <a:tab pos="1167765" algn="l"/>
                <a:tab pos="116840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Images</a:t>
            </a:r>
            <a:endParaRPr sz="2400" dirty="0">
              <a:latin typeface="Calibri"/>
              <a:cs typeface="Calibri"/>
            </a:endParaRPr>
          </a:p>
          <a:p>
            <a:pPr marL="1167765" lvl="1" indent="-287020">
              <a:lnSpc>
                <a:spcPct val="100000"/>
              </a:lnSpc>
              <a:spcBef>
                <a:spcPts val="1180"/>
              </a:spcBef>
              <a:buClr>
                <a:srgbClr val="C3082B"/>
              </a:buClr>
              <a:buSzPct val="88888"/>
              <a:buFont typeface="Arial"/>
              <a:buChar char="•"/>
              <a:tabLst>
                <a:tab pos="1167765" algn="l"/>
                <a:tab pos="116840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Containers</a:t>
            </a:r>
            <a:endParaRPr sz="2400" dirty="0">
              <a:latin typeface="Calibri"/>
              <a:cs typeface="Calibri"/>
            </a:endParaRPr>
          </a:p>
          <a:p>
            <a:pPr marL="1167765" lvl="1" indent="-2870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8888"/>
              <a:buFont typeface="Arial"/>
              <a:buChar char="•"/>
              <a:tabLst>
                <a:tab pos="1167765" algn="l"/>
                <a:tab pos="116840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Registries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and</a:t>
            </a:r>
            <a:r>
              <a:rPr sz="2400" spc="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Repositories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2007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alibri"/>
                <a:cs typeface="Calibri"/>
              </a:rPr>
              <a:t>I</a:t>
            </a:r>
            <a:r>
              <a:rPr b="0" spc="-5" dirty="0">
                <a:latin typeface="Calibri"/>
                <a:cs typeface="Calibri"/>
              </a:rPr>
              <a:t>m</a:t>
            </a:r>
            <a:r>
              <a:rPr b="0" dirty="0">
                <a:latin typeface="Calibri"/>
                <a:cs typeface="Calibri"/>
              </a:rPr>
              <a:t>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11229975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70485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 are read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only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templates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used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to create containers, created with the  docker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build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command, either by us or by other docker</a:t>
            </a:r>
            <a:r>
              <a:rPr sz="2800" spc="114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users.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 are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composed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layers of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other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 ,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stored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 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</a:t>
            </a:r>
            <a:r>
              <a:rPr sz="2800" spc="254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registry.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637" y="2814447"/>
            <a:ext cx="6353302" cy="3472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776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Continue..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2117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</a:t>
            </a:r>
            <a:r>
              <a:rPr sz="2800" spc="-8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4177" y="1748701"/>
            <a:ext cx="7324725" cy="452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8103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Calibri"/>
                <a:cs typeface="Calibri"/>
              </a:rPr>
              <a:t>Containers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638636"/>
            <a:ext cx="11290300" cy="17024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295"/>
              </a:spcBef>
              <a:buClr>
                <a:srgbClr val="C3082B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If an image is a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class,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then a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container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is an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instance of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 class - a runtime</a:t>
            </a:r>
            <a:r>
              <a:rPr sz="2000" spc="5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Containers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are lightweight and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portable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encapsulations of an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environment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which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to run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  <a:p>
            <a:pPr marL="287020" marR="508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90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Containers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are created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images. Inside a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container,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all the binaries and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dependencies needed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to  run the</a:t>
            </a:r>
            <a:r>
              <a:rPr sz="20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application.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134" y="2421494"/>
            <a:ext cx="11114289" cy="3599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44824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Calibri"/>
                <a:cs typeface="Calibri"/>
              </a:rPr>
              <a:t>Registries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-4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Repositories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37056"/>
            <a:ext cx="11525885" cy="42024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 registry is where we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store our</a:t>
            </a:r>
            <a:r>
              <a:rPr sz="2800" spc="5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images.</a:t>
            </a:r>
            <a:endParaRPr sz="28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Docker’s public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registry which is called</a:t>
            </a:r>
            <a:r>
              <a:rPr sz="2800" spc="1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DockerHub.</a:t>
            </a:r>
            <a:endParaRPr sz="28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Inside 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registry,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 are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stored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repositories.</a:t>
            </a:r>
            <a:endParaRPr sz="2800" dirty="0">
              <a:latin typeface="Calibri"/>
              <a:cs typeface="Calibri"/>
            </a:endParaRPr>
          </a:p>
          <a:p>
            <a:pPr marL="287020" marR="508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Docker repository is a collection of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docker images with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same  name,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that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have different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tags, each tag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usually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represents 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version  of the</a:t>
            </a:r>
            <a:r>
              <a:rPr sz="2800" spc="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image.</a:t>
            </a:r>
            <a:endParaRPr sz="2800" dirty="0">
              <a:latin typeface="Calibri"/>
              <a:cs typeface="Calibri"/>
            </a:endParaRPr>
          </a:p>
          <a:p>
            <a:pPr marL="287020" marR="2599055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Our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comviva repository is : </a:t>
            </a:r>
            <a:r>
              <a:rPr sz="2800" u="heavy" spc="-5" dirty="0">
                <a:solidFill>
                  <a:srgbClr val="6D6F74"/>
                </a:solidFill>
                <a:uFill>
                  <a:solidFill>
                    <a:srgbClr val="6D6F74"/>
                  </a:solidFill>
                </a:uFill>
                <a:latin typeface="Calibri"/>
                <a:cs typeface="Calibri"/>
              </a:rPr>
              <a:t> https://cots.comviva.com:5000/artifactory/webapp/#/login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25533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Image</a:t>
            </a:r>
            <a:r>
              <a:rPr spc="-80" dirty="0"/>
              <a:t> </a:t>
            </a:r>
            <a:r>
              <a:rPr spc="-5" dirty="0"/>
              <a:t>creation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08217"/>
            <a:ext cx="10799445" cy="271081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53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 can be created by two</a:t>
            </a:r>
            <a:r>
              <a:rPr sz="2800" spc="5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ways</a:t>
            </a:r>
            <a:endParaRPr sz="2800">
              <a:latin typeface="Calibri"/>
              <a:cs typeface="Calibri"/>
            </a:endParaRPr>
          </a:p>
          <a:p>
            <a:pPr marL="652780" lvl="1" indent="-274955">
              <a:lnSpc>
                <a:spcPct val="100000"/>
              </a:lnSpc>
              <a:spcBef>
                <a:spcPts val="123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652780" algn="l"/>
              </a:tabLst>
            </a:pP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Write a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Dockerfile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use build</a:t>
            </a:r>
            <a:r>
              <a:rPr sz="24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command</a:t>
            </a:r>
            <a:endParaRPr sz="2400">
              <a:latin typeface="Calibri"/>
              <a:cs typeface="Calibri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65278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Commit changes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made in a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container and tag</a:t>
            </a:r>
            <a:r>
              <a:rPr sz="2400" spc="-8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tabLst>
                <a:tab pos="6561455" algn="l"/>
              </a:tabLst>
            </a:pP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We will create image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by both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ways</a:t>
            </a:r>
            <a:r>
              <a:rPr sz="2400" spc="-5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after</a:t>
            </a:r>
            <a:r>
              <a:rPr sz="2400" spc="-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learning	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commands in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next</a:t>
            </a:r>
            <a:r>
              <a:rPr sz="2400" spc="-1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section.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44627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latin typeface="Calibri"/>
                <a:cs typeface="Calibri"/>
              </a:rPr>
              <a:t>Dockerfile </a:t>
            </a:r>
            <a:r>
              <a:rPr b="0" dirty="0">
                <a:latin typeface="Calibri"/>
                <a:cs typeface="Calibri"/>
              </a:rPr>
              <a:t>and</a:t>
            </a:r>
            <a:r>
              <a:rPr b="0" spc="-3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Instructions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11368405" cy="347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942975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It is a text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document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that contains all the instructions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users provide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to  assemble an</a:t>
            </a:r>
            <a:r>
              <a:rPr sz="2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image.</a:t>
            </a:r>
            <a:endParaRPr sz="2800">
              <a:latin typeface="Calibri"/>
              <a:cs typeface="Calibri"/>
            </a:endParaRPr>
          </a:p>
          <a:p>
            <a:pPr marL="287020" marR="6045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Each instruction will create 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new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 layer to the image .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Instructions  specify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what to do when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building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the</a:t>
            </a:r>
            <a:r>
              <a:rPr sz="2800" spc="1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Each time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executes an instruction it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builds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new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</a:t>
            </a:r>
            <a:r>
              <a:rPr sz="2800" spc="18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layer.</a:t>
            </a:r>
            <a:endParaRPr sz="2800">
              <a:latin typeface="Calibri"/>
              <a:cs typeface="Calibri"/>
            </a:endParaRPr>
          </a:p>
          <a:p>
            <a:pPr marL="287020" marR="508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The next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time, if the instruction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doesn't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change,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will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simply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reuse the 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existing</a:t>
            </a: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layer.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657600"/>
            <a:ext cx="86233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/>
              <a:t>Pre-requisite:</a:t>
            </a:r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8E2F3-A3B6-406E-BC32-DDEAE5D3D7DF}"/>
              </a:ext>
            </a:extLst>
          </p:cNvPr>
          <p:cNvSpPr/>
          <p:nvPr/>
        </p:nvSpPr>
        <p:spPr>
          <a:xfrm>
            <a:off x="2209800" y="4495800"/>
            <a:ext cx="340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Creating Your Docker Hub Account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6F9-C924-41B0-8C7D-0287585A822D}"/>
              </a:ext>
            </a:extLst>
          </p:cNvPr>
          <p:cNvSpPr txBox="1"/>
          <p:nvPr/>
        </p:nvSpPr>
        <p:spPr>
          <a:xfrm>
            <a:off x="2209800" y="4928489"/>
            <a:ext cx="344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https://labs.play-with-docker.com/</a:t>
            </a:r>
          </a:p>
        </p:txBody>
      </p:sp>
    </p:spTree>
    <p:extLst>
      <p:ext uri="{BB962C8B-B14F-4D97-AF65-F5344CB8AC3E}">
        <p14:creationId xmlns:p14="http://schemas.microsoft.com/office/powerpoint/2010/main" val="193483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11150"/>
            <a:ext cx="311150" cy="5568950"/>
          </a:xfrm>
          <a:custGeom>
            <a:avLst/>
            <a:gdLst/>
            <a:ahLst/>
            <a:cxnLst/>
            <a:rect l="l" t="t" r="r" b="b"/>
            <a:pathLst>
              <a:path w="311150" h="5568950">
                <a:moveTo>
                  <a:pt x="0" y="5568949"/>
                </a:moveTo>
                <a:lnTo>
                  <a:pt x="310896" y="5568949"/>
                </a:lnTo>
                <a:lnTo>
                  <a:pt x="310896" y="0"/>
                </a:lnTo>
                <a:lnTo>
                  <a:pt x="0" y="0"/>
                </a:lnTo>
                <a:lnTo>
                  <a:pt x="0" y="5568949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311150"/>
          </a:xfrm>
          <a:custGeom>
            <a:avLst/>
            <a:gdLst/>
            <a:ahLst/>
            <a:cxnLst/>
            <a:rect l="l" t="t" r="r" b="b"/>
            <a:pathLst>
              <a:path w="12192000" h="311150">
                <a:moveTo>
                  <a:pt x="0" y="311150"/>
                </a:moveTo>
                <a:lnTo>
                  <a:pt x="12192000" y="311150"/>
                </a:lnTo>
                <a:lnTo>
                  <a:pt x="12192000" y="0"/>
                </a:lnTo>
                <a:lnTo>
                  <a:pt x="0" y="0"/>
                </a:lnTo>
                <a:lnTo>
                  <a:pt x="0" y="311150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1104" y="310895"/>
            <a:ext cx="311150" cy="5569585"/>
          </a:xfrm>
          <a:custGeom>
            <a:avLst/>
            <a:gdLst/>
            <a:ahLst/>
            <a:cxnLst/>
            <a:rect l="l" t="t" r="r" b="b"/>
            <a:pathLst>
              <a:path w="311150" h="5569585">
                <a:moveTo>
                  <a:pt x="0" y="5569203"/>
                </a:moveTo>
                <a:lnTo>
                  <a:pt x="310896" y="5569203"/>
                </a:lnTo>
                <a:lnTo>
                  <a:pt x="310896" y="0"/>
                </a:lnTo>
                <a:lnTo>
                  <a:pt x="0" y="0"/>
                </a:lnTo>
                <a:lnTo>
                  <a:pt x="0" y="5569203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880100"/>
            <a:ext cx="12192000" cy="977900"/>
          </a:xfrm>
          <a:custGeom>
            <a:avLst/>
            <a:gdLst/>
            <a:ahLst/>
            <a:cxnLst/>
            <a:rect l="l" t="t" r="r" b="b"/>
            <a:pathLst>
              <a:path w="12192000" h="977900">
                <a:moveTo>
                  <a:pt x="0" y="977900"/>
                </a:moveTo>
                <a:lnTo>
                  <a:pt x="12192000" y="977900"/>
                </a:lnTo>
                <a:lnTo>
                  <a:pt x="1219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31102" y="762000"/>
            <a:ext cx="4374502" cy="5568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80495" y="5987999"/>
            <a:ext cx="647623" cy="744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4450" y="556468"/>
            <a:ext cx="6024448" cy="5078313"/>
          </a:xfrm>
          <a:prstGeom prst="rect">
            <a:avLst/>
          </a:prstGeom>
          <a:solidFill>
            <a:srgbClr val="FFFFF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21970" indent="-274955">
              <a:lnSpc>
                <a:spcPct val="100000"/>
              </a:lnSpc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Introduction </a:t>
            </a: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to Virtualization</a:t>
            </a:r>
            <a:r>
              <a:rPr sz="2800" spc="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Technologies</a:t>
            </a:r>
            <a:endParaRPr sz="2800" dirty="0">
              <a:latin typeface="Calibri"/>
              <a:cs typeface="Calibri"/>
            </a:endParaRPr>
          </a:p>
          <a:p>
            <a:pPr marL="521970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lang="en-US" sz="2800" spc="-5" dirty="0">
                <a:solidFill>
                  <a:srgbClr val="0C0A0A"/>
                </a:solidFill>
                <a:latin typeface="Calibri"/>
                <a:cs typeface="Calibri"/>
              </a:rPr>
              <a:t>Full DevOps/ Auto DevOps</a:t>
            </a:r>
            <a:endParaRPr sz="2800" dirty="0">
              <a:latin typeface="Calibri"/>
              <a:cs typeface="Calibri"/>
            </a:endParaRPr>
          </a:p>
          <a:p>
            <a:pPr marL="521970" indent="-274955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lang="en-US" sz="2800" spc="-5" dirty="0">
                <a:solidFill>
                  <a:srgbClr val="0C0A0A"/>
                </a:solidFill>
                <a:latin typeface="Calibri"/>
                <a:cs typeface="Calibri"/>
              </a:rPr>
              <a:t>Docker 101</a:t>
            </a:r>
            <a:endParaRPr sz="2800" dirty="0">
              <a:latin typeface="Calibri"/>
              <a:cs typeface="Calibri"/>
            </a:endParaRPr>
          </a:p>
          <a:p>
            <a:pPr marL="521970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lang="en-US" sz="2800" dirty="0">
                <a:solidFill>
                  <a:srgbClr val="0C0A0A"/>
                </a:solidFill>
                <a:latin typeface="Calibri"/>
                <a:cs typeface="Calibri"/>
              </a:rPr>
              <a:t>Docker 201</a:t>
            </a:r>
            <a:endParaRPr sz="2800" dirty="0">
              <a:latin typeface="Calibri"/>
              <a:cs typeface="Calibri"/>
            </a:endParaRPr>
          </a:p>
          <a:p>
            <a:pPr marL="521970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Basic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C0A0A"/>
                </a:solidFill>
                <a:latin typeface="Calibri"/>
                <a:cs typeface="Calibri"/>
              </a:rPr>
              <a:t>K8s</a:t>
            </a:r>
            <a:endParaRPr sz="2800" dirty="0">
              <a:latin typeface="Calibri"/>
              <a:cs typeface="Calibri"/>
            </a:endParaRPr>
          </a:p>
          <a:p>
            <a:pPr marL="521970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521970" algn="l"/>
                <a:tab pos="522605" algn="l"/>
              </a:tabLst>
            </a:pPr>
            <a:r>
              <a:rPr lang="en-US" sz="2800" spc="-5" dirty="0">
                <a:solidFill>
                  <a:srgbClr val="0C0A0A"/>
                </a:solidFill>
                <a:latin typeface="Calibri"/>
                <a:cs typeface="Calibri"/>
              </a:rPr>
              <a:t>K8s 101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46608" y="6432134"/>
            <a:ext cx="2325370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</a:t>
            </a:r>
            <a:r>
              <a:rPr lang="en-US" spc="-10" dirty="0"/>
              <a:t>20</a:t>
            </a:r>
            <a:r>
              <a:rPr spc="-10" dirty="0"/>
              <a:t>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6582F-0B70-44FE-BB11-B84E92466116}"/>
              </a:ext>
            </a:extLst>
          </p:cNvPr>
          <p:cNvSpPr txBox="1"/>
          <p:nvPr/>
        </p:nvSpPr>
        <p:spPr>
          <a:xfrm>
            <a:off x="256073" y="111626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account with </a:t>
            </a:r>
            <a:r>
              <a:rPr lang="en-US" dirty="0" err="1">
                <a:hlinkClick r:id="rId3"/>
              </a:rPr>
              <a:t>DockerHub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 </a:t>
            </a:r>
            <a:r>
              <a:rPr lang="en-US" dirty="0">
                <a:hlinkClick r:id="rId4"/>
              </a:rPr>
              <a:t>PWD</a:t>
            </a:r>
            <a:r>
              <a:rPr lang="en-US" dirty="0"/>
              <a:t> Platform on your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 </a:t>
            </a:r>
            <a:r>
              <a:rPr lang="en-US" b="1" dirty="0"/>
              <a:t>Add New Instance</a:t>
            </a:r>
            <a:r>
              <a:rPr lang="en-US" dirty="0"/>
              <a:t> on the left side of the screen to bring up Alpine OS instance on the right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92AC4-2B8A-4C8A-9138-830044BF3C52}"/>
              </a:ext>
            </a:extLst>
          </p:cNvPr>
          <p:cNvSpPr txBox="1"/>
          <p:nvPr/>
        </p:nvSpPr>
        <p:spPr>
          <a:xfrm>
            <a:off x="3429000" y="2806300"/>
            <a:ext cx="2969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Hello World Example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2D4218A-2C65-47D1-A0A4-1A8D1F17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3681049"/>
            <a:ext cx="10881759" cy="615553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run hello-world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31940E0-6FA8-450E-9ABE-C8E56B2D4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168845"/>
            <a:ext cx="2257028" cy="615553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images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B79BBCA-7803-40EB-8F43-DE5D3BF66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515909"/>
            <a:ext cx="7476406" cy="923330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CONTAINER ID IMAGE COMMAND CREATED STATUS PORTS NAMES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8AB5F57-922A-4901-A2F6-61EB6948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5274109"/>
            <a:ext cx="7645400" cy="307777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inspect 4ab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368" y="685800"/>
            <a:ext cx="86233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Getting Started with Docker Image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17A6EDE-C70D-4926-ADF1-C87F4F76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94302"/>
            <a:ext cx="1899559" cy="830997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images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06C71"/>
                </a:solidFill>
                <a:effectLst/>
                <a:latin typeface="Open Sans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494AF4F-AD28-403E-B118-78364E1A5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92876"/>
            <a:ext cx="2205732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images -a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EC1FFF5-9292-4288-8A0C-729E45667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317993"/>
            <a:ext cx="3218830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images --no-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trunc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0C022AF-3B0A-40AF-A1CD-62F06728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66397"/>
            <a:ext cx="5498300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$docker images --filter=reference='alpine'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73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02235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Saving Images and Containers as Tar Files for Sharing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60B21-0C62-4A23-8174-FC6B085EB677}"/>
              </a:ext>
            </a:extLst>
          </p:cNvPr>
          <p:cNvSpPr txBox="1"/>
          <p:nvPr/>
        </p:nvSpPr>
        <p:spPr>
          <a:xfrm>
            <a:off x="549718" y="889732"/>
            <a:ext cx="943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docker export - Export a container’s filesystem as a tar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docker import - Import the contents from a </a:t>
            </a:r>
            <a:r>
              <a:rPr lang="en-US" dirty="0" err="1"/>
              <a:t>tarball</a:t>
            </a:r>
            <a:r>
              <a:rPr lang="en-US" dirty="0"/>
              <a:t> to create a filesystem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docker save - Save one or more images to a tar archive (streamed to STDOUT by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docker load - Load an image from a tar archive or STDIN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116D54-9DF2-4A4F-A16C-7A4EA395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3572"/>
            <a:ext cx="3852017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run -d -p 80:80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D27349A-CB80-4622-85AF-7CD37A89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98946"/>
            <a:ext cx="1899559" cy="553998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-a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C1C475F-CAB6-4AE0-8AB3-353B74A2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41" y="3276600"/>
            <a:ext cx="6946641" cy="830997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export df2 &gt; nginx.tar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2145EB0-AB1D-431E-A4AE-048F4AD80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2" y="4118473"/>
            <a:ext cx="4812215" cy="553998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import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mynginx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&lt; nginx.tar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962C347-AAC3-4793-A622-D721C1CF8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77466"/>
            <a:ext cx="4558940" cy="830997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docker save -o mynginx1.tar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06C71"/>
                </a:solidFill>
                <a:effectLst/>
                <a:latin typeface="Open Sans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2DBF33B-FDA3-40EB-8D40-00547D48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1750"/>
            <a:ext cx="3472104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$docker load &lt; mynginx1.tar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4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Your First Alpine Docker Image and Push it to </a:t>
            </a:r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6FC586A-58A7-4F7C-8281-86F19F3E0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0701"/>
            <a:ext cx="11887200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run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alpine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DA1CDE-AEA1-4CDB-A15E-775E57C4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" y="1565392"/>
            <a:ext cx="1192634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5FEC799-6A0A-4280-9B8A-6FC6B83A5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" y="2071301"/>
            <a:ext cx="2585644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attach &lt;id..&gt;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A607515-2D28-4800-98A5-240231508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3" y="2617229"/>
            <a:ext cx="1319272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apk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8DFB635-1BBE-40A0-9B26-C4F2959F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82" y="3207201"/>
            <a:ext cx="1445909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apk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add git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7826B-160F-4E9A-A74D-749D8B80A729}"/>
              </a:ext>
            </a:extLst>
          </p:cNvPr>
          <p:cNvSpPr/>
          <p:nvPr/>
        </p:nvSpPr>
        <p:spPr>
          <a:xfrm>
            <a:off x="9982200" y="3801678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159957"/>
                </a:solidFill>
                <a:effectLst/>
                <a:latin typeface="Open Sans"/>
              </a:rPr>
              <a:t>Ctrl+P+Q</a:t>
            </a:r>
            <a:endParaRPr lang="en-US" b="0" i="0" dirty="0">
              <a:solidFill>
                <a:srgbClr val="159957"/>
              </a:solidFill>
              <a:effectLst/>
              <a:latin typeface="Open San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33CD96E-3BF6-4E00-B78E-553BD08CA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82" y="3705040"/>
            <a:ext cx="1266372" cy="553998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74D2890-D6AE-4BED-A584-B1353199C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8" y="4405724"/>
            <a:ext cx="1572546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login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70C5B70-BE05-45EB-A871-7E926EA0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51652"/>
            <a:ext cx="4611840" cy="27699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docker push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hackerway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/alpine-git:1.0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0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657600"/>
            <a:ext cx="4330192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pc="-5" dirty="0"/>
              <a:t>Docker hands </a:t>
            </a:r>
            <a:r>
              <a:rPr lang="en-US" dirty="0"/>
              <a:t>on</a:t>
            </a:r>
            <a:r>
              <a:rPr lang="en-US" spc="-55" dirty="0"/>
              <a:t> </a:t>
            </a:r>
            <a:r>
              <a:rPr lang="en-US" spc="-5" dirty="0"/>
              <a:t>practice 101</a:t>
            </a:r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5560B-96BD-4A08-B5A2-B5E2B71B4613}"/>
              </a:ext>
            </a:extLst>
          </p:cNvPr>
          <p:cNvSpPr txBox="1"/>
          <p:nvPr/>
        </p:nvSpPr>
        <p:spPr>
          <a:xfrm>
            <a:off x="6858000" y="335845"/>
            <a:ext cx="533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#1: version Command</a:t>
            </a:r>
          </a:p>
          <a:p>
            <a:r>
              <a:rPr lang="en-US" dirty="0"/>
              <a:t>Lab #2: help Command</a:t>
            </a:r>
          </a:p>
          <a:p>
            <a:r>
              <a:rPr lang="en-US" dirty="0"/>
              <a:t>Lab #3: Config Command</a:t>
            </a:r>
          </a:p>
          <a:p>
            <a:r>
              <a:rPr lang="en-US" dirty="0"/>
              <a:t>Lab #4: Build Command</a:t>
            </a:r>
          </a:p>
          <a:p>
            <a:r>
              <a:rPr lang="en-US" dirty="0"/>
              <a:t>Lab #5: Pull Command</a:t>
            </a:r>
          </a:p>
          <a:p>
            <a:r>
              <a:rPr lang="en-US" dirty="0"/>
              <a:t>Lab #6: Push Command</a:t>
            </a:r>
          </a:p>
          <a:p>
            <a:r>
              <a:rPr lang="en-US" dirty="0"/>
              <a:t>Lab #7: up Command</a:t>
            </a:r>
          </a:p>
          <a:p>
            <a:r>
              <a:rPr lang="en-US" dirty="0"/>
              <a:t>Lab #8: Images Command</a:t>
            </a:r>
          </a:p>
          <a:p>
            <a:r>
              <a:rPr lang="en-US" dirty="0"/>
              <a:t>Lab #9: </a:t>
            </a:r>
            <a:r>
              <a:rPr lang="en-US" dirty="0" err="1"/>
              <a:t>ps</a:t>
            </a:r>
            <a:r>
              <a:rPr lang="en-US" dirty="0"/>
              <a:t> Command</a:t>
            </a:r>
          </a:p>
          <a:p>
            <a:r>
              <a:rPr lang="en-US" dirty="0"/>
              <a:t>Lab #10: Stop Command</a:t>
            </a:r>
          </a:p>
          <a:p>
            <a:r>
              <a:rPr lang="en-US" dirty="0"/>
              <a:t>Lab #11: Start Command</a:t>
            </a:r>
          </a:p>
          <a:p>
            <a:r>
              <a:rPr lang="en-US" dirty="0"/>
              <a:t>Lab #12: Restart Command</a:t>
            </a:r>
          </a:p>
          <a:p>
            <a:r>
              <a:rPr lang="en-US" dirty="0"/>
              <a:t>Lab #13: pause Command</a:t>
            </a:r>
          </a:p>
          <a:p>
            <a:r>
              <a:rPr lang="en-US" dirty="0"/>
              <a:t>Lab #14: </a:t>
            </a:r>
            <a:r>
              <a:rPr lang="en-US" dirty="0" err="1"/>
              <a:t>Unpause</a:t>
            </a:r>
            <a:r>
              <a:rPr lang="en-US" dirty="0"/>
              <a:t> Command</a:t>
            </a:r>
          </a:p>
          <a:p>
            <a:r>
              <a:rPr lang="en-US" dirty="0"/>
              <a:t>Lab #15: Logs Command</a:t>
            </a:r>
          </a:p>
          <a:p>
            <a:r>
              <a:rPr lang="en-US" dirty="0"/>
              <a:t>Lab #16: Port Command</a:t>
            </a:r>
          </a:p>
          <a:p>
            <a:r>
              <a:rPr lang="en-US" dirty="0"/>
              <a:t>Lab #17: Run Command</a:t>
            </a:r>
          </a:p>
          <a:p>
            <a:r>
              <a:rPr lang="en-US" dirty="0"/>
              <a:t>Lab #18: Scale Command</a:t>
            </a:r>
          </a:p>
          <a:p>
            <a:r>
              <a:rPr lang="en-US" dirty="0"/>
              <a:t>Lab #19: Exec Command</a:t>
            </a:r>
          </a:p>
          <a:p>
            <a:r>
              <a:rPr lang="en-US" dirty="0"/>
              <a:t>Lab #20: Kill Command</a:t>
            </a:r>
          </a:p>
          <a:p>
            <a:r>
              <a:rPr lang="en-US" dirty="0"/>
              <a:t>Lab #21: Rm Command</a:t>
            </a:r>
          </a:p>
          <a:p>
            <a:r>
              <a:rPr lang="en-US" dirty="0"/>
              <a:t>Lab #22: Down Command</a:t>
            </a:r>
          </a:p>
        </p:txBody>
      </p:sp>
    </p:spTree>
    <p:extLst>
      <p:ext uri="{BB962C8B-B14F-4D97-AF65-F5344CB8AC3E}">
        <p14:creationId xmlns:p14="http://schemas.microsoft.com/office/powerpoint/2010/main" val="308928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34290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Building Docker Image from Scratch 201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87060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Difference between </a:t>
            </a:r>
            <a:r>
              <a:rPr lang="en-US" dirty="0" err="1"/>
              <a:t>Dockerfile</a:t>
            </a:r>
            <a:r>
              <a:rPr lang="en-US" dirty="0"/>
              <a:t> and docker-compose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C5F28-F487-4DE7-98A3-D62561D29448}"/>
              </a:ext>
            </a:extLst>
          </p:cNvPr>
          <p:cNvSpPr txBox="1"/>
          <p:nvPr/>
        </p:nvSpPr>
        <p:spPr>
          <a:xfrm>
            <a:off x="685800" y="11430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 </a:t>
            </a:r>
            <a:r>
              <a:rPr lang="en-US" b="1"/>
              <a:t>Dockerfile</a:t>
            </a:r>
            <a:r>
              <a:rPr lang="en-US"/>
              <a:t> is a text document that contains all the commands/Instruction a user could call on the command line to assemble an image.</a:t>
            </a:r>
            <a:br>
              <a:rPr lang="en-US"/>
            </a:br>
            <a:r>
              <a:rPr lang="en-US"/>
              <a:t>For example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1C5DDD-0591-4EAE-A40D-F7E2DBA0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67" y="2316911"/>
            <a:ext cx="7457233" cy="1846659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centos:latest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LABEL maintainer=“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hackerway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RUN yum update -y &amp;&amp; \ yum install -y httpd net-tools &amp;&amp; \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-p /run/httpd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EXPOSE 80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ENTRYPOINT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apachectl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 "-DFOREGROUND"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523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Difference between </a:t>
            </a:r>
            <a:r>
              <a:rPr lang="en-US" dirty="0" err="1"/>
              <a:t>Dockerfile</a:t>
            </a:r>
            <a:r>
              <a:rPr lang="en-US" dirty="0"/>
              <a:t> and docker-compose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C5F28-F487-4DE7-98A3-D62561D29448}"/>
              </a:ext>
            </a:extLst>
          </p:cNvPr>
          <p:cNvSpPr txBox="1"/>
          <p:nvPr/>
        </p:nvSpPr>
        <p:spPr>
          <a:xfrm>
            <a:off x="685800" y="1143000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Docker Compose</a:t>
            </a:r>
            <a:r>
              <a:rPr lang="en-US" dirty="0"/>
              <a:t> is a tool for defining and running multi-container Docker applications. With Compose, you use a YAML file to configure your application’s services. Then, with a single command, you create and start all the services from your configuration. By default, docker-compose expects the name of the Compose file as </a:t>
            </a:r>
            <a:r>
              <a:rPr lang="en-US" b="1" dirty="0"/>
              <a:t>docker-</a:t>
            </a:r>
            <a:r>
              <a:rPr lang="en-US" b="1" dirty="0" err="1"/>
              <a:t>compose.yml</a:t>
            </a:r>
            <a:r>
              <a:rPr lang="en-US" dirty="0"/>
              <a:t> or </a:t>
            </a:r>
            <a:r>
              <a:rPr lang="en-US" b="1" dirty="0"/>
              <a:t>docker-</a:t>
            </a:r>
            <a:r>
              <a:rPr lang="en-US" b="1" dirty="0" err="1"/>
              <a:t>compose.yaml</a:t>
            </a:r>
            <a:r>
              <a:rPr lang="en-US" dirty="0"/>
              <a:t>. If the compose file have different name we can specify it with </a:t>
            </a:r>
            <a:r>
              <a:rPr lang="en-US" b="1" dirty="0"/>
              <a:t>-f</a:t>
            </a:r>
            <a:r>
              <a:rPr lang="en-US" dirty="0"/>
              <a:t> flag.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E8307-5110-45AB-BB6B-A9971746187D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606C71"/>
                </a:solidFill>
                <a:effectLst/>
                <a:latin typeface="Open Sans"/>
              </a:rPr>
              <a:t>A docker-</a:t>
            </a:r>
            <a:r>
              <a:rPr lang="en-US" b="0" i="0" dirty="0" err="1">
                <a:solidFill>
                  <a:srgbClr val="606C71"/>
                </a:solidFill>
                <a:effectLst/>
                <a:latin typeface="Open Sans"/>
              </a:rPr>
              <a:t>compose.yml</a:t>
            </a:r>
            <a:r>
              <a:rPr lang="en-US" b="0" i="0" dirty="0">
                <a:solidFill>
                  <a:srgbClr val="606C71"/>
                </a:solidFill>
                <a:effectLst/>
                <a:latin typeface="Open Sans"/>
              </a:rPr>
              <a:t> looks like this:</a:t>
            </a:r>
          </a:p>
          <a:p>
            <a:br>
              <a:rPr lang="en-US" b="0" i="0" dirty="0">
                <a:solidFill>
                  <a:srgbClr val="606C71"/>
                </a:solidFill>
                <a:effectLst/>
                <a:latin typeface="Open 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Container Management CLIs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D9B24-EEE9-4A52-97ED-F05690E11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t="14966" b="22855"/>
          <a:stretch/>
        </p:blipFill>
        <p:spPr>
          <a:xfrm>
            <a:off x="3505200" y="1648682"/>
            <a:ext cx="8444666" cy="38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Inspecting The Container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6CA8C8-59FB-4954-97F8-CB4A9352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" t="15350" r="2381" b="5961"/>
          <a:stretch/>
        </p:blipFill>
        <p:spPr>
          <a:xfrm>
            <a:off x="3352800" y="1295400"/>
            <a:ext cx="87630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61087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Full DevOps/Auto DevOps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46608" y="6432134"/>
            <a:ext cx="2325370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</a:t>
            </a:r>
            <a:r>
              <a:rPr lang="en-US" spc="-10" dirty="0"/>
              <a:t>20</a:t>
            </a:r>
            <a:r>
              <a:rPr spc="-10" dirty="0"/>
              <a:t>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F2FBD-7AC6-43C4-AAA8-64C1A596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3429000"/>
            <a:ext cx="11149026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Interacting with Container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D9D6E-7227-4D88-AC80-B6ABB956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13333" b="11111"/>
          <a:stretch/>
        </p:blipFill>
        <p:spPr>
          <a:xfrm>
            <a:off x="3352800" y="990600"/>
            <a:ext cx="865201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Image Management Commands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A030F8-AF02-47F9-8547-63315AF4C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t="16147" r="11948" b="10521"/>
          <a:stretch/>
        </p:blipFill>
        <p:spPr>
          <a:xfrm>
            <a:off x="3962399" y="1295400"/>
            <a:ext cx="795315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60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8" y="228600"/>
            <a:ext cx="1034999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Builder Main Commands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A418D-6876-4CFF-A246-892561F0A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2223" r="12872" b="6209"/>
          <a:stretch/>
        </p:blipFill>
        <p:spPr>
          <a:xfrm>
            <a:off x="4343400" y="888938"/>
            <a:ext cx="7301992" cy="50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82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7FC4B-5981-4FB5-9479-2592FB260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776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678" y="3394788"/>
            <a:ext cx="4292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BREAK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31572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 err="1"/>
              <a:t>Docker</a:t>
            </a:r>
            <a:r>
              <a:rPr lang="en-US" spc="-5" dirty="0" err="1"/>
              <a:t>way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859" y="1141170"/>
            <a:ext cx="7303134" cy="41719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295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 run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build/commit</a:t>
            </a:r>
            <a:r>
              <a:rPr sz="2400" spc="-4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command.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 check the existing</a:t>
            </a:r>
            <a:r>
              <a:rPr sz="2400" spc="-9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images.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 check running containers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docker</a:t>
            </a:r>
            <a:r>
              <a:rPr sz="2400" spc="-114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machine.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Push/Pull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Spin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container with the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help of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docker.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 check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logs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running</a:t>
            </a:r>
            <a:r>
              <a:rPr sz="2400" spc="-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container.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Port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mapping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container to </a:t>
            </a:r>
            <a:r>
              <a:rPr sz="2400" spc="-10" dirty="0">
                <a:solidFill>
                  <a:srgbClr val="0C0A0A"/>
                </a:solidFill>
                <a:latin typeface="Calibri"/>
                <a:cs typeface="Calibri"/>
              </a:rPr>
              <a:t>outside</a:t>
            </a:r>
            <a:r>
              <a:rPr sz="2400" spc="-6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world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stop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776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37056"/>
            <a:ext cx="11025505" cy="45072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build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command ,Docker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images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</a:t>
            </a:r>
            <a:r>
              <a:rPr sz="2800" spc="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tag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</a:t>
            </a:r>
            <a:r>
              <a:rPr sz="2800" spc="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run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Docker login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  <a:tab pos="548513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pull,Docker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push,Docker</a:t>
            </a:r>
            <a:r>
              <a:rPr sz="2800" spc="8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ps	or Docker ps –a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kill</a:t>
            </a:r>
            <a:r>
              <a:rPr sz="2800" spc="13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–rf</a:t>
            </a:r>
            <a:endParaRPr sz="2800">
              <a:latin typeface="Calibri"/>
              <a:cs typeface="Calibri"/>
            </a:endParaRPr>
          </a:p>
          <a:p>
            <a:pPr marL="287020" marR="508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Docker commit command would save the changes we made to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Docker 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container’s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file system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to a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new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image.</a:t>
            </a:r>
            <a:endParaRPr sz="28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  <a:spcBef>
                <a:spcPts val="1200"/>
              </a:spcBef>
            </a:pPr>
            <a:r>
              <a:rPr sz="2800" i="1" spc="-5" dirty="0">
                <a:solidFill>
                  <a:srgbClr val="0C0A0A"/>
                </a:solidFill>
                <a:latin typeface="Calibri"/>
                <a:cs typeface="Calibri"/>
              </a:rPr>
              <a:t>docker commit </a:t>
            </a:r>
            <a:r>
              <a:rPr sz="2800" i="1" spc="-10" dirty="0">
                <a:solidFill>
                  <a:srgbClr val="0C0A0A"/>
                </a:solidFill>
                <a:latin typeface="Calibri"/>
                <a:cs typeface="Calibri"/>
              </a:rPr>
              <a:t>container_ID</a:t>
            </a:r>
            <a:r>
              <a:rPr sz="2800" i="1" spc="4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0C0A0A"/>
                </a:solidFill>
                <a:latin typeface="Calibri"/>
                <a:cs typeface="Calibri"/>
              </a:rPr>
              <a:t>repository_name:tag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53397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Container </a:t>
            </a:r>
            <a:r>
              <a:rPr dirty="0"/>
              <a:t>Orchestration</a:t>
            </a:r>
            <a:r>
              <a:rPr spc="-75" dirty="0"/>
              <a:t> </a:t>
            </a:r>
            <a:r>
              <a:rPr spc="-5" dirty="0"/>
              <a:t>Engine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10664190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Container orchestration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engine automates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deploying, scaling,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managing  containerized application on a group of the</a:t>
            </a:r>
            <a:r>
              <a:rPr sz="2800" spc="7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servers.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It is known as</a:t>
            </a:r>
            <a:r>
              <a:rPr sz="2800" spc="4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COE.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D23B4-313F-431F-A7BD-AFD6C7101024}"/>
              </a:ext>
            </a:extLst>
          </p:cNvPr>
          <p:cNvSpPr txBox="1"/>
          <p:nvPr/>
        </p:nvSpPr>
        <p:spPr>
          <a:xfrm>
            <a:off x="546608" y="228600"/>
            <a:ext cx="9435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Microservices</a:t>
            </a:r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CDD08F8-D4DE-4FD1-9AF0-1C61026A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066800"/>
            <a:ext cx="8591802" cy="44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D23B4-313F-431F-A7BD-AFD6C7101024}"/>
              </a:ext>
            </a:extLst>
          </p:cNvPr>
          <p:cNvSpPr txBox="1"/>
          <p:nvPr/>
        </p:nvSpPr>
        <p:spPr>
          <a:xfrm>
            <a:off x="546608" y="228600"/>
            <a:ext cx="9435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Microservices Problem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04BA98-AE88-4279-8D25-710E2000D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25" y="1104900"/>
            <a:ext cx="8134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61087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Full DevOps/Auto DevOps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4" name="Picture 3" descr="Screen of a cell phone&#10;&#10;Description automatically generated">
            <a:extLst>
              <a:ext uri="{FF2B5EF4-FFF2-40B4-BE49-F238E27FC236}">
                <a16:creationId xmlns:a16="http://schemas.microsoft.com/office/drawing/2014/main" id="{11E1E115-D431-43E1-8BD7-B4D3510B7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29624" r="1176" b="13508"/>
          <a:stretch/>
        </p:blipFill>
        <p:spPr>
          <a:xfrm>
            <a:off x="546608" y="1904999"/>
            <a:ext cx="11035792" cy="344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862DE-2281-47FB-A2BD-D0BCB01CB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-11269" r="1465" b="11269"/>
          <a:stretch/>
        </p:blipFill>
        <p:spPr>
          <a:xfrm>
            <a:off x="609600" y="609600"/>
            <a:ext cx="10820400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5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1F4BA-0F12-4BD3-9A3B-6C523C79C1F7}"/>
              </a:ext>
            </a:extLst>
          </p:cNvPr>
          <p:cNvSpPr txBox="1"/>
          <p:nvPr/>
        </p:nvSpPr>
        <p:spPr>
          <a:xfrm>
            <a:off x="914400" y="1447800"/>
            <a:ext cx="906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Fault tolerance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1DBA3-AAAC-439E-ABB6-B607DD433EE7}"/>
              </a:ext>
            </a:extLst>
          </p:cNvPr>
          <p:cNvSpPr txBox="1"/>
          <p:nvPr/>
        </p:nvSpPr>
        <p:spPr>
          <a:xfrm>
            <a:off x="546608" y="228600"/>
            <a:ext cx="9435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COE Enables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FF1DA-26AB-4959-B577-13B0B55ABE59}"/>
              </a:ext>
            </a:extLst>
          </p:cNvPr>
          <p:cNvSpPr txBox="1"/>
          <p:nvPr/>
        </p:nvSpPr>
        <p:spPr>
          <a:xfrm>
            <a:off x="546608" y="346505"/>
            <a:ext cx="7115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COE Not Always Required 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123BC-1C0F-436B-A8F7-031B2947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13333" r="3319" b="7778"/>
          <a:stretch/>
        </p:blipFill>
        <p:spPr>
          <a:xfrm>
            <a:off x="0" y="1752600"/>
            <a:ext cx="7962901" cy="4382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3357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Kubernetes</a:t>
            </a:r>
            <a:r>
              <a:rPr lang="en-US" spc="-5" dirty="0"/>
              <a:t> Arch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7522FB9-D8B7-45BF-863E-00D7676B7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9788"/>
            <a:ext cx="6560999" cy="5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4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3357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 of</a:t>
            </a:r>
            <a:r>
              <a:rPr spc="-65" dirty="0"/>
              <a:t> </a:t>
            </a:r>
            <a:r>
              <a:rPr spc="-5" dirty="0"/>
              <a:t>Kubernetes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11402060" cy="472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  <a:tab pos="2563495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Kubernetes also known as K8s was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built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by Google based on their experience 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running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containers in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production.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It is now an open-source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project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and is  arguably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one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and most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popular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container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orchestration 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technologies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out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there. We are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using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same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to achieve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Orchestration.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It 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simply</a:t>
            </a:r>
            <a:r>
              <a:rPr sz="2800" spc="3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provide	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automated arrangement, coordination, and management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complex computer systems, and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services.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main components are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(details </a:t>
            </a: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the it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will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cover in</a:t>
            </a:r>
            <a:r>
              <a:rPr sz="2800" spc="1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training)</a:t>
            </a:r>
            <a:endParaRPr sz="2800">
              <a:latin typeface="Calibri"/>
              <a:cs typeface="Calibri"/>
            </a:endParaRPr>
          </a:p>
          <a:p>
            <a:pPr marL="652780" lvl="1" indent="-274955">
              <a:lnSpc>
                <a:spcPct val="100000"/>
              </a:lnSpc>
              <a:spcBef>
                <a:spcPts val="123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65278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Nodes</a:t>
            </a:r>
            <a:endParaRPr sz="2400">
              <a:latin typeface="Calibri"/>
              <a:cs typeface="Calibri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652780" algn="l"/>
              </a:tabLst>
            </a:pPr>
            <a:r>
              <a:rPr sz="2400" spc="-5" dirty="0">
                <a:solidFill>
                  <a:srgbClr val="0C0A0A"/>
                </a:solidFill>
                <a:latin typeface="Calibri"/>
                <a:cs typeface="Calibri"/>
              </a:rPr>
              <a:t>Cluster</a:t>
            </a:r>
            <a:endParaRPr sz="2400">
              <a:latin typeface="Calibri"/>
              <a:cs typeface="Calibri"/>
            </a:endParaRPr>
          </a:p>
          <a:p>
            <a:pPr marL="652780" lvl="1" indent="-274955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583"/>
              <a:buFont typeface="Arial"/>
              <a:buChar char="–"/>
              <a:tabLst>
                <a:tab pos="652780" algn="l"/>
              </a:tabLst>
            </a:pPr>
            <a:r>
              <a:rPr sz="2400" dirty="0">
                <a:solidFill>
                  <a:srgbClr val="0C0A0A"/>
                </a:solidFill>
                <a:latin typeface="Calibri"/>
                <a:cs typeface="Calibri"/>
              </a:rPr>
              <a:t>Master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B7212-415E-4B9B-A02D-DFA12F95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86834"/>
            <a:ext cx="11430000" cy="5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6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48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3EF34A-7ED6-4B3B-9006-23AB270E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200" y="262637"/>
            <a:ext cx="7829550" cy="63327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EC141A-CF69-4252-968E-3515FE895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978" y="228600"/>
            <a:ext cx="7467600" cy="60399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18284B2-B6E3-4E28-8EE8-A68D5A3C4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762000"/>
            <a:ext cx="6375400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8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657600"/>
            <a:ext cx="86233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/>
              <a:t>Pre-requisite:</a:t>
            </a:r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8E2F3-A3B6-406E-BC32-DDEAE5D3D7DF}"/>
              </a:ext>
            </a:extLst>
          </p:cNvPr>
          <p:cNvSpPr/>
          <p:nvPr/>
        </p:nvSpPr>
        <p:spPr>
          <a:xfrm>
            <a:off x="2209800" y="4495800"/>
            <a:ext cx="414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Creating Your Docker/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Hub Account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6F9-C924-41B0-8C7D-0287585A822D}"/>
              </a:ext>
            </a:extLst>
          </p:cNvPr>
          <p:cNvSpPr txBox="1"/>
          <p:nvPr/>
        </p:nvSpPr>
        <p:spPr>
          <a:xfrm>
            <a:off x="2209800" y="4928489"/>
            <a:ext cx="31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https://labs.play-with-k8s.com/</a:t>
            </a:r>
          </a:p>
        </p:txBody>
      </p:sp>
    </p:spTree>
    <p:extLst>
      <p:ext uri="{BB962C8B-B14F-4D97-AF65-F5344CB8AC3E}">
        <p14:creationId xmlns:p14="http://schemas.microsoft.com/office/powerpoint/2010/main" val="31781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48571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Kubernetes </a:t>
            </a:r>
            <a:r>
              <a:rPr dirty="0"/>
              <a:t>Basic</a:t>
            </a:r>
            <a:r>
              <a:rPr spc="-50" dirty="0"/>
              <a:t> </a:t>
            </a:r>
            <a:r>
              <a:rPr spc="-5" dirty="0"/>
              <a:t>commands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45793"/>
            <a:ext cx="4239895" cy="42932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295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cluster</a:t>
            </a:r>
            <a:r>
              <a:rPr sz="18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5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</a:t>
            </a:r>
            <a:r>
              <a:rPr sz="1800" spc="-6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cluster-info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all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</a:t>
            </a:r>
            <a:r>
              <a:rPr sz="1800" spc="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 all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 namespaces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</a:t>
            </a:r>
            <a:r>
              <a:rPr sz="1800" spc="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namespace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Create</a:t>
            </a:r>
            <a:r>
              <a:rPr sz="1800" spc="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namespace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5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create namespace</a:t>
            </a:r>
            <a:r>
              <a:rPr sz="1800" spc="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Delete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namespace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delete namespace</a:t>
            </a:r>
            <a:r>
              <a:rPr sz="1800" spc="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727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 to </a:t>
            </a:r>
            <a:r>
              <a:rPr spc="-5" dirty="0"/>
              <a:t>Virtualization</a:t>
            </a:r>
            <a:r>
              <a:rPr spc="-90" dirty="0"/>
              <a:t> </a:t>
            </a:r>
            <a:r>
              <a:rPr dirty="0"/>
              <a:t>Technologies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45793"/>
            <a:ext cx="8114030" cy="2649828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295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There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are three techniques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which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we are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using while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we are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deploying our</a:t>
            </a:r>
            <a:r>
              <a:rPr sz="2000" spc="9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products</a:t>
            </a:r>
            <a:endParaRPr sz="2000" dirty="0">
              <a:latin typeface="Calibri"/>
              <a:cs typeface="Calibri"/>
            </a:endParaRPr>
          </a:p>
          <a:p>
            <a:pPr marL="927100" marR="4285615">
              <a:lnSpc>
                <a:spcPct val="155600"/>
              </a:lnSpc>
              <a:spcBef>
                <a:spcPts val="5"/>
              </a:spcBef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Pre virtualization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World 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Hypervisor-based virtualization  Container-based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virtualization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Continue..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734313"/>
            <a:ext cx="6536690" cy="557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2538095" indent="-286385">
              <a:lnSpc>
                <a:spcPct val="155600"/>
              </a:lnSpc>
              <a:spcBef>
                <a:spcPts val="1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 all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objects for 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particular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namespace  kubectl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get all –n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Execute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yaml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979169" marR="2915920">
              <a:lnSpc>
                <a:spcPct val="155600"/>
              </a:lnSpc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apply –f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&lt;yaml file&gt;  kubectl create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–f &lt;yaml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 file&gt;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Delete</a:t>
            </a:r>
            <a:r>
              <a:rPr sz="1800" spc="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delete service &lt;service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name&gt; - n</a:t>
            </a:r>
            <a:r>
              <a:rPr sz="1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Delete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5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delete deployment &lt;deployment name&gt;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-n</a:t>
            </a:r>
            <a:r>
              <a:rPr sz="1800" spc="1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Describe</a:t>
            </a:r>
            <a:r>
              <a:rPr sz="1800" spc="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describe deployment &lt;deployment</a:t>
            </a:r>
            <a:r>
              <a:rPr sz="1800" spc="6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C0A0A"/>
                </a:solidFill>
                <a:latin typeface="Calibri"/>
                <a:cs typeface="Calibri"/>
              </a:rPr>
              <a:t>name&gt;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Describe</a:t>
            </a:r>
            <a:r>
              <a:rPr sz="1800" spc="2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  <a:p>
            <a:pPr marL="979169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kubectl describe pod &lt;pod</a:t>
            </a:r>
            <a:r>
              <a:rPr sz="1800" spc="6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name&gt;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21101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400" y="2524971"/>
            <a:ext cx="1155509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702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If an image is a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class,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then a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container is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instance of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class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- a runtime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object. Containers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are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lightweight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portable  encapsulations of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environment in which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run applications. Containers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are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created from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images.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Inside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container, it  has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all 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binaries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dependencies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needed to run the</a:t>
            </a:r>
            <a:r>
              <a:rPr sz="1800" spc="9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application.</a:t>
            </a:r>
            <a:endParaRPr sz="18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We need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write YAML file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create for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 with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image we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created with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help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of</a:t>
            </a:r>
            <a:r>
              <a:rPr sz="1800" spc="2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docker.</a:t>
            </a:r>
            <a:endParaRPr sz="18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 internally have multiple things like Replica set/Pod definition/Volume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mounts</a:t>
            </a:r>
            <a:r>
              <a:rPr sz="1800" spc="15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etc.</a:t>
            </a:r>
            <a:endParaRPr sz="1800" dirty="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With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help of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 on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basis of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configuration containers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are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available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provide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there</a:t>
            </a:r>
            <a:r>
              <a:rPr sz="1800" spc="229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services.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21101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15E7AD-21DA-4D5B-B46F-4AEC55739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0" y="609599"/>
            <a:ext cx="6019800" cy="54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2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DB5C26-7555-4A91-A21A-B407533E7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704" y="1143000"/>
            <a:ext cx="10578592" cy="43866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2357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Ser</a:t>
            </a:r>
            <a:r>
              <a:rPr spc="-15" dirty="0"/>
              <a:t>v</a:t>
            </a:r>
            <a:r>
              <a:rPr dirty="0"/>
              <a:t>ice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865378"/>
            <a:ext cx="11117580" cy="188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Service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is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feature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the kubernetes with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help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which we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will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map  the port of the container to the outer</a:t>
            </a:r>
            <a:r>
              <a:rPr sz="2800" spc="3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world.</a:t>
            </a:r>
            <a:endParaRPr sz="2800" dirty="0">
              <a:latin typeface="Calibri"/>
              <a:cs typeface="Calibri"/>
            </a:endParaRPr>
          </a:p>
          <a:p>
            <a:pPr marL="287020" marR="29845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our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lab we are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using NodePort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with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help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same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our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application are  available on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both nodes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IP with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same</a:t>
            </a:r>
            <a:r>
              <a:rPr sz="2800" spc="7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port.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12357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Ser</a:t>
            </a:r>
            <a:r>
              <a:rPr spc="-15" dirty="0"/>
              <a:t>v</a:t>
            </a:r>
            <a:r>
              <a:rPr dirty="0"/>
              <a:t>ice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0CE163-F62E-4BD1-80BC-6462226BB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320454"/>
            <a:ext cx="5534025" cy="61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0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6F56BE-C68B-4553-B0FE-551DFE51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0" y="0"/>
            <a:ext cx="5610226" cy="6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53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2214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Pod</a:t>
            </a:r>
            <a:r>
              <a:rPr spc="-65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5772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Container Creation </a:t>
            </a:r>
            <a:r>
              <a:rPr dirty="0"/>
              <a:t>&amp;</a:t>
            </a:r>
            <a:r>
              <a:rPr spc="-45" dirty="0"/>
              <a:t> </a:t>
            </a:r>
            <a:r>
              <a:rPr spc="-5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290319"/>
            <a:ext cx="11343005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Show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case end to end start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from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image creation to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deployment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of the image  though</a:t>
            </a:r>
            <a:r>
              <a:rPr sz="2800" spc="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kubernetes.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Demo.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69188"/>
            <a:ext cx="34842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Application</a:t>
            </a:r>
            <a:r>
              <a:rPr spc="-105" dirty="0"/>
              <a:t> </a:t>
            </a:r>
            <a:r>
              <a:rPr spc="-5" dirty="0"/>
              <a:t>Checkup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094612"/>
            <a:ext cx="11107420" cy="45440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There are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three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machine involved in the</a:t>
            </a:r>
            <a:r>
              <a:rPr sz="1600" spc="6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containerization.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4965" algn="l"/>
              </a:tabLst>
            </a:pPr>
            <a:r>
              <a:rPr sz="1450" spc="-5" dirty="0">
                <a:solidFill>
                  <a:srgbClr val="C3082B"/>
                </a:solidFill>
                <a:latin typeface="Calibri"/>
                <a:cs typeface="Calibri"/>
              </a:rPr>
              <a:t>1.	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Master : </a:t>
            </a:r>
            <a:r>
              <a:rPr lang="en-US" sz="1600" spc="-10" dirty="0">
                <a:solidFill>
                  <a:srgbClr val="0C0A0A"/>
                </a:solidFill>
                <a:latin typeface="Calibri"/>
                <a:cs typeface="Calibri"/>
              </a:rPr>
              <a:t>&lt;</a:t>
            </a:r>
            <a:r>
              <a:rPr lang="en-US" sz="1600" spc="-10" dirty="0" err="1">
                <a:solidFill>
                  <a:srgbClr val="0C0A0A"/>
                </a:solidFill>
                <a:latin typeface="Calibri"/>
                <a:cs typeface="Calibri"/>
              </a:rPr>
              <a:t>ip</a:t>
            </a:r>
            <a:r>
              <a:rPr lang="en-US" sz="1600" spc="-10" dirty="0">
                <a:solidFill>
                  <a:srgbClr val="0C0A0A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4965" algn="l"/>
              </a:tabLst>
            </a:pPr>
            <a:r>
              <a:rPr sz="1450" spc="-5" dirty="0">
                <a:solidFill>
                  <a:srgbClr val="C3082B"/>
                </a:solidFill>
                <a:latin typeface="Calibri"/>
                <a:cs typeface="Calibri"/>
              </a:rPr>
              <a:t>2.	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Worker:</a:t>
            </a:r>
            <a:r>
              <a:rPr sz="1600" spc="4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C0A0A"/>
                </a:solidFill>
                <a:latin typeface="Calibri"/>
                <a:cs typeface="Calibri"/>
              </a:rPr>
              <a:t>&lt;</a:t>
            </a:r>
            <a:r>
              <a:rPr lang="en-US" sz="1600" spc="-10" dirty="0" err="1">
                <a:solidFill>
                  <a:srgbClr val="0C0A0A"/>
                </a:solidFill>
                <a:latin typeface="Calibri"/>
                <a:cs typeface="Calibri"/>
              </a:rPr>
              <a:t>ip</a:t>
            </a:r>
            <a:r>
              <a:rPr lang="en-US" sz="1600" spc="-10" dirty="0">
                <a:solidFill>
                  <a:srgbClr val="0C0A0A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Application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deployment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are carrying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out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by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kubernetes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so </a:t>
            </a:r>
            <a:r>
              <a:rPr sz="1600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the command started by the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are always running from the </a:t>
            </a:r>
            <a:r>
              <a:rPr sz="1600" spc="10" dirty="0">
                <a:solidFill>
                  <a:srgbClr val="0C0A0A"/>
                </a:solidFill>
                <a:latin typeface="Calibri"/>
                <a:cs typeface="Calibri"/>
              </a:rPr>
              <a:t>master 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node</a:t>
            </a:r>
            <a:r>
              <a:rPr sz="160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only.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Application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deployed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on any of the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worker nodes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.9 or .12 as per the resource</a:t>
            </a:r>
            <a:r>
              <a:rPr sz="1600" spc="16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availability.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Commands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check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the application is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running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2700" marR="5649595">
              <a:lnSpc>
                <a:spcPct val="162600"/>
              </a:lnSpc>
              <a:spcBef>
                <a:spcPts val="1280"/>
              </a:spcBef>
            </a:pP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1600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–n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dsdp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[output of this include </a:t>
            </a:r>
            <a:r>
              <a:rPr sz="1600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the 21 capability] 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1600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–n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dsdp|grep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“afl” [for AFL relevant</a:t>
            </a:r>
            <a:r>
              <a:rPr sz="1600" spc="9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details]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With the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help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of status we will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know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things are </a:t>
            </a:r>
            <a:r>
              <a:rPr sz="1600" spc="-10" dirty="0">
                <a:solidFill>
                  <a:srgbClr val="0C0A0A"/>
                </a:solidFill>
                <a:latin typeface="Calibri"/>
                <a:cs typeface="Calibri"/>
              </a:rPr>
              <a:t>working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or</a:t>
            </a:r>
            <a:r>
              <a:rPr sz="1600" spc="8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C0A0A"/>
                </a:solidFill>
                <a:latin typeface="Calibri"/>
                <a:cs typeface="Calibri"/>
              </a:rPr>
              <a:t>not.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40608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Pre </a:t>
            </a:r>
            <a:r>
              <a:rPr dirty="0"/>
              <a:t>virtualization</a:t>
            </a:r>
            <a:r>
              <a:rPr spc="-95" dirty="0"/>
              <a:t> </a:t>
            </a:r>
            <a:r>
              <a:rPr spc="-5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040413"/>
            <a:ext cx="2560320" cy="1990089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The problems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are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7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Huge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Cost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Slow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lr>
                <a:srgbClr val="C3082B"/>
              </a:buClr>
              <a:buSzPct val="88888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Hard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migrate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8565" y="1897507"/>
            <a:ext cx="3914775" cy="337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361950"/>
            <a:ext cx="65087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Application running </a:t>
            </a:r>
            <a:r>
              <a:rPr dirty="0"/>
              <a:t>on </a:t>
            </a:r>
            <a:r>
              <a:rPr spc="-5" dirty="0"/>
              <a:t>which</a:t>
            </a:r>
            <a:r>
              <a:rPr spc="-110" dirty="0"/>
              <a:t> </a:t>
            </a:r>
            <a:r>
              <a:rPr spc="-5" dirty="0"/>
              <a:t>machine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7918" y="1472311"/>
            <a:ext cx="1092581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–n dsdp –o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wide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With the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above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command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we get 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know on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which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server our application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working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because 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the high 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availability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once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we 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service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our application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accessible 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the nodes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same</a:t>
            </a:r>
            <a:r>
              <a:rPr sz="2000" spc="19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port.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623" y="355549"/>
            <a:ext cx="4281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Config changes</a:t>
            </a:r>
            <a:r>
              <a:rPr spc="-55" dirty="0"/>
              <a:t> </a:t>
            </a:r>
            <a:r>
              <a:rPr dirty="0"/>
              <a:t>reflection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7370" indent="-287020">
              <a:lnSpc>
                <a:spcPct val="100000"/>
              </a:lnSpc>
              <a:spcBef>
                <a:spcPts val="105"/>
              </a:spcBef>
              <a:buClr>
                <a:srgbClr val="D22B39"/>
              </a:buClr>
              <a:buSzPct val="120000"/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spc="-35" dirty="0"/>
              <a:t>We </a:t>
            </a:r>
            <a:r>
              <a:rPr spc="-5" dirty="0"/>
              <a:t>need </a:t>
            </a:r>
            <a:r>
              <a:rPr spc="-15" dirty="0"/>
              <a:t>to </a:t>
            </a:r>
            <a:r>
              <a:rPr dirty="0"/>
              <a:t>change </a:t>
            </a:r>
            <a:r>
              <a:rPr spc="-5" dirty="0"/>
              <a:t>config files </a:t>
            </a:r>
            <a:r>
              <a:rPr spc="-15" dirty="0"/>
              <a:t>at </a:t>
            </a:r>
            <a:r>
              <a:rPr dirty="0"/>
              <a:t>the </a:t>
            </a:r>
            <a:r>
              <a:rPr spc="-10" dirty="0"/>
              <a:t>path </a:t>
            </a:r>
            <a:r>
              <a:rPr spc="-15" dirty="0"/>
              <a:t>for </a:t>
            </a:r>
            <a:r>
              <a:rPr dirty="0"/>
              <a:t>each capability </a:t>
            </a:r>
            <a:r>
              <a:rPr spc="-5" dirty="0"/>
              <a:t>on </a:t>
            </a:r>
            <a:r>
              <a:rPr spc="-10" dirty="0"/>
              <a:t>master </a:t>
            </a:r>
            <a:r>
              <a:rPr dirty="0"/>
              <a:t>node </a:t>
            </a:r>
            <a:r>
              <a:rPr spc="-30" dirty="0"/>
              <a:t>only. </a:t>
            </a:r>
            <a:r>
              <a:rPr spc="-5" dirty="0"/>
              <a:t>.18</a:t>
            </a:r>
            <a:r>
              <a:rPr spc="30" dirty="0"/>
              <a:t> </a:t>
            </a:r>
            <a:r>
              <a:rPr dirty="0"/>
              <a:t>machine.</a:t>
            </a:r>
          </a:p>
          <a:p>
            <a:pPr marL="547370" marR="5080" indent="-287020">
              <a:lnSpc>
                <a:spcPct val="100000"/>
              </a:lnSpc>
              <a:spcBef>
                <a:spcPts val="2400"/>
              </a:spcBef>
              <a:buClr>
                <a:srgbClr val="D22B39"/>
              </a:buClr>
              <a:buSzPct val="120000"/>
              <a:buFont typeface="Arial"/>
              <a:buChar char="•"/>
              <a:tabLst>
                <a:tab pos="547370" algn="l"/>
                <a:tab pos="548005" algn="l"/>
              </a:tabLst>
            </a:pPr>
            <a:r>
              <a:rPr spc="-35" dirty="0"/>
              <a:t>We </a:t>
            </a:r>
            <a:r>
              <a:rPr spc="-10" dirty="0"/>
              <a:t>are </a:t>
            </a:r>
            <a:r>
              <a:rPr spc="-5" dirty="0"/>
              <a:t>using </a:t>
            </a:r>
            <a:r>
              <a:rPr spc="-10" dirty="0"/>
              <a:t>configmaps </a:t>
            </a:r>
            <a:r>
              <a:rPr spc="-15" dirty="0"/>
              <a:t>for </a:t>
            </a:r>
            <a:r>
              <a:rPr dirty="0"/>
              <a:t>the </a:t>
            </a:r>
            <a:r>
              <a:rPr spc="-5" dirty="0"/>
              <a:t>same. So </a:t>
            </a:r>
            <a:r>
              <a:rPr spc="-10" dirty="0"/>
              <a:t>we </a:t>
            </a:r>
            <a:r>
              <a:rPr spc="-5" dirty="0"/>
              <a:t>need </a:t>
            </a:r>
            <a:r>
              <a:rPr spc="-15" dirty="0"/>
              <a:t>to </a:t>
            </a:r>
            <a:r>
              <a:rPr spc="-10" dirty="0"/>
              <a:t>delete </a:t>
            </a:r>
            <a:r>
              <a:rPr dirty="0"/>
              <a:t>the </a:t>
            </a:r>
            <a:r>
              <a:rPr spc="-10" dirty="0"/>
              <a:t>existing </a:t>
            </a:r>
            <a:r>
              <a:rPr dirty="0"/>
              <a:t>map and </a:t>
            </a:r>
            <a:r>
              <a:rPr spc="-15" dirty="0"/>
              <a:t>create </a:t>
            </a:r>
            <a:r>
              <a:rPr dirty="0"/>
              <a:t>the </a:t>
            </a:r>
            <a:r>
              <a:rPr spc="-5" dirty="0"/>
              <a:t>new </a:t>
            </a:r>
            <a:r>
              <a:rPr dirty="0"/>
              <a:t>map </a:t>
            </a:r>
            <a:r>
              <a:rPr spc="-15" dirty="0"/>
              <a:t>for  </a:t>
            </a:r>
            <a:r>
              <a:rPr spc="-10" dirty="0"/>
              <a:t>example.</a:t>
            </a:r>
          </a:p>
          <a:p>
            <a:pPr marL="248285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260985">
              <a:lnSpc>
                <a:spcPct val="100000"/>
              </a:lnSpc>
            </a:pPr>
            <a:r>
              <a:rPr spc="-5" dirty="0"/>
              <a:t>kubectl </a:t>
            </a:r>
            <a:r>
              <a:rPr spc="-10" dirty="0"/>
              <a:t>delete </a:t>
            </a:r>
            <a:r>
              <a:rPr spc="-5" dirty="0"/>
              <a:t>configmap config-nm -n</a:t>
            </a:r>
            <a:r>
              <a:rPr spc="-40" dirty="0"/>
              <a:t> </a:t>
            </a:r>
            <a:r>
              <a:rPr spc="-5" dirty="0"/>
              <a:t>dsdp</a:t>
            </a:r>
          </a:p>
          <a:p>
            <a:pPr marL="26098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kubectl </a:t>
            </a:r>
            <a:r>
              <a:rPr spc="-15" dirty="0"/>
              <a:t>create </a:t>
            </a:r>
            <a:r>
              <a:rPr spc="-5" dirty="0"/>
              <a:t>configmap config-nm --from-file=/home/dsdp/NM/config/ -n</a:t>
            </a:r>
            <a:r>
              <a:rPr spc="-30" dirty="0"/>
              <a:t> </a:t>
            </a:r>
            <a:r>
              <a:rPr spc="-5" dirty="0"/>
              <a:t>dsdp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29851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Start</a:t>
            </a:r>
            <a:r>
              <a:rPr spc="-50" dirty="0"/>
              <a:t> </a:t>
            </a:r>
            <a:r>
              <a:rPr spc="-5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37056"/>
            <a:ext cx="935037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800"/>
              </a:lnSpc>
              <a:spcBef>
                <a:spcPts val="1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We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need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2800" dirty="0">
                <a:solidFill>
                  <a:srgbClr val="0C0A0A"/>
                </a:solidFill>
                <a:latin typeface="Calibri"/>
                <a:cs typeface="Calibri"/>
              </a:rPr>
              <a:t>go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in the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capability folder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on the .18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server  kubectl </a:t>
            </a:r>
            <a:r>
              <a:rPr sz="2800" spc="-5" dirty="0">
                <a:solidFill>
                  <a:srgbClr val="0C0A0A"/>
                </a:solidFill>
                <a:latin typeface="Calibri"/>
                <a:cs typeface="Calibri"/>
              </a:rPr>
              <a:t>create –f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dsdp-{capability Short</a:t>
            </a:r>
            <a:r>
              <a:rPr sz="2800" spc="23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C0A0A"/>
                </a:solidFill>
                <a:latin typeface="Calibri"/>
                <a:cs typeface="Calibri"/>
              </a:rPr>
              <a:t>name}-deployment.yaml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29254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Stop</a:t>
            </a:r>
            <a:r>
              <a:rPr spc="-40" dirty="0"/>
              <a:t> </a:t>
            </a:r>
            <a:r>
              <a:rPr spc="-10" dirty="0"/>
              <a:t>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038" y="1456689"/>
            <a:ext cx="630618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D22B39"/>
              </a:buClr>
              <a:buSzPct val="120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35" dirty="0">
                <a:solidFill>
                  <a:srgbClr val="0C0A0A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0C0A0A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run the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below command on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master</a:t>
            </a:r>
            <a:r>
              <a:rPr sz="20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get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all </a:t>
            </a:r>
            <a:r>
              <a:rPr sz="2000" dirty="0">
                <a:solidFill>
                  <a:srgbClr val="0C0A0A"/>
                </a:solidFill>
                <a:latin typeface="Calibri"/>
                <a:cs typeface="Calibri"/>
              </a:rPr>
              <a:t>–n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dsdp|grep</a:t>
            </a:r>
            <a:r>
              <a:rPr sz="2000" spc="-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nm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kubectl 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delete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deployment nm-deployment –n</a:t>
            </a:r>
            <a:r>
              <a:rPr sz="2000" spc="-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C0A0A"/>
                </a:solidFill>
                <a:latin typeface="Calibri"/>
                <a:cs typeface="Calibri"/>
              </a:rPr>
              <a:t>dsdp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1044143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Performing a rolling update for an app</a:t>
            </a:r>
            <a:br>
              <a:rPr lang="en-US" b="0" dirty="0"/>
            </a:br>
            <a:br>
              <a:rPr lang="en-US" dirty="0"/>
            </a:b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  <p:extLst>
      <p:ext uri="{BB962C8B-B14F-4D97-AF65-F5344CB8AC3E}">
        <p14:creationId xmlns:p14="http://schemas.microsoft.com/office/powerpoint/2010/main" val="1918939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1044143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Performing a rolling update for an app</a:t>
            </a:r>
            <a:br>
              <a:rPr lang="en-US" b="0" dirty="0"/>
            </a:br>
            <a:br>
              <a:rPr lang="en-US" dirty="0"/>
            </a:b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60D58C-6D1E-492C-8CF6-9B9E5658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0" y="972394"/>
            <a:ext cx="5791200" cy="49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1044143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Performing a rolling update for an app</a:t>
            </a:r>
            <a:br>
              <a:rPr lang="en-US" b="0" dirty="0"/>
            </a:br>
            <a:br>
              <a:rPr lang="en-US" dirty="0"/>
            </a:b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ECFF25-3C83-4A41-BC8D-1F9E85A6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5400" y="1107345"/>
            <a:ext cx="59436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0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1044143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Performing a rolling update for an app</a:t>
            </a:r>
            <a:br>
              <a:rPr lang="en-US" b="0" dirty="0"/>
            </a:br>
            <a:br>
              <a:rPr lang="en-US" dirty="0"/>
            </a:b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7DEAF6-D504-47DE-87BB-F8779E4A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5400" y="580159"/>
            <a:ext cx="6267450" cy="56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0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68" y="361950"/>
            <a:ext cx="1044143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Performing a rolling update for an app</a:t>
            </a:r>
            <a:br>
              <a:rPr lang="en-US" b="0" dirty="0"/>
            </a:br>
            <a:br>
              <a:rPr lang="en-US" dirty="0"/>
            </a:b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62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5E27E5-C58D-4B19-9D23-1EC9583A3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1049698"/>
            <a:ext cx="6248400" cy="53513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26508C-1C65-4D63-8CEE-85593B1F8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35" y="28194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9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1150"/>
            <a:ext cx="11881485" cy="5568950"/>
          </a:xfrm>
          <a:custGeom>
            <a:avLst/>
            <a:gdLst/>
            <a:ahLst/>
            <a:cxnLst/>
            <a:rect l="l" t="t" r="r" b="b"/>
            <a:pathLst>
              <a:path w="11881485" h="5568950">
                <a:moveTo>
                  <a:pt x="0" y="5568949"/>
                </a:moveTo>
                <a:lnTo>
                  <a:pt x="11881104" y="5568949"/>
                </a:lnTo>
                <a:lnTo>
                  <a:pt x="11881104" y="0"/>
                </a:lnTo>
                <a:lnTo>
                  <a:pt x="0" y="0"/>
                </a:lnTo>
                <a:lnTo>
                  <a:pt x="0" y="5568949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11150"/>
            <a:ext cx="311150" cy="5568950"/>
          </a:xfrm>
          <a:custGeom>
            <a:avLst/>
            <a:gdLst/>
            <a:ahLst/>
            <a:cxnLst/>
            <a:rect l="l" t="t" r="r" b="b"/>
            <a:pathLst>
              <a:path w="311150" h="5568950">
                <a:moveTo>
                  <a:pt x="0" y="5568949"/>
                </a:moveTo>
                <a:lnTo>
                  <a:pt x="310896" y="5568949"/>
                </a:lnTo>
                <a:lnTo>
                  <a:pt x="310896" y="0"/>
                </a:lnTo>
                <a:lnTo>
                  <a:pt x="0" y="0"/>
                </a:lnTo>
                <a:lnTo>
                  <a:pt x="0" y="5568949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2100" y="6134811"/>
            <a:ext cx="6075045" cy="419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00"/>
              </a:lnSpc>
              <a:spcBef>
                <a:spcPts val="95"/>
              </a:spcBef>
            </a:pP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CONFIDENTIAL AND</a:t>
            </a:r>
            <a:r>
              <a:rPr sz="700" spc="15" dirty="0">
                <a:solidFill>
                  <a:srgbClr val="959595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PROPRIETARY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760"/>
              </a:lnSpc>
              <a:spcBef>
                <a:spcPts val="50"/>
              </a:spcBef>
            </a:pP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All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trade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marks,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trade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names,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symbols,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images,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and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contents etc. used in this document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are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the proprietary information of </a:t>
            </a:r>
            <a:r>
              <a:rPr sz="700" dirty="0">
                <a:solidFill>
                  <a:srgbClr val="959595"/>
                </a:solidFill>
                <a:latin typeface="Arial"/>
                <a:cs typeface="Arial"/>
              </a:rPr>
              <a:t>Comviva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Technologies Limited. 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Unauthorized copying and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distribution is</a:t>
            </a:r>
            <a:r>
              <a:rPr sz="700" spc="155" dirty="0">
                <a:solidFill>
                  <a:srgbClr val="959595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prohibited.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40"/>
              </a:lnSpc>
            </a:pP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©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2019 </a:t>
            </a:r>
            <a:r>
              <a:rPr sz="700" spc="-5" dirty="0">
                <a:solidFill>
                  <a:srgbClr val="959595"/>
                </a:solidFill>
                <a:latin typeface="Arial"/>
                <a:cs typeface="Arial"/>
              </a:rPr>
              <a:t>Comviva Technologies Limited. All rights</a:t>
            </a:r>
            <a:r>
              <a:rPr sz="700" spc="90" dirty="0">
                <a:solidFill>
                  <a:srgbClr val="959595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959595"/>
                </a:solidFill>
                <a:latin typeface="Arial"/>
                <a:cs typeface="Arial"/>
              </a:rPr>
              <a:t>reserved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35" y="50"/>
            <a:ext cx="4979924" cy="587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5847" y="4252976"/>
            <a:ext cx="6296151" cy="2605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9846" y="3117595"/>
            <a:ext cx="3465829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15"/>
              </a:lnSpc>
              <a:spcBef>
                <a:spcPts val="100"/>
              </a:spcBef>
            </a:pPr>
            <a:r>
              <a:rPr sz="5400" b="1" spc="-5" dirty="0">
                <a:solidFill>
                  <a:srgbClr val="E07521"/>
                </a:solidFill>
                <a:latin typeface="Calibri"/>
                <a:cs typeface="Calibri"/>
              </a:rPr>
              <a:t>THANK</a:t>
            </a:r>
            <a:r>
              <a:rPr sz="5400" b="1" spc="-75" dirty="0">
                <a:solidFill>
                  <a:srgbClr val="E07521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E07521"/>
                </a:solidFill>
                <a:latin typeface="Calibri"/>
                <a:cs typeface="Calibri"/>
              </a:rPr>
              <a:t>YOU</a:t>
            </a:r>
            <a:endParaRPr sz="5400">
              <a:latin typeface="Calibri"/>
              <a:cs typeface="Calibri"/>
            </a:endParaRPr>
          </a:p>
          <a:p>
            <a:pPr marL="968375">
              <a:lnSpc>
                <a:spcPts val="1614"/>
              </a:lnSpc>
            </a:pPr>
            <a:r>
              <a:rPr sz="1400" spc="-10" dirty="0">
                <a:solidFill>
                  <a:srgbClr val="0C0A0A"/>
                </a:solidFill>
                <a:latin typeface="Arial"/>
                <a:cs typeface="Arial"/>
                <a:hlinkClick r:id="rId4"/>
              </a:rPr>
              <a:t>www.comviva.com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5314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Hypervisor-based</a:t>
            </a:r>
            <a:r>
              <a:rPr spc="-105" dirty="0"/>
              <a:t> </a:t>
            </a:r>
            <a:r>
              <a:rPr spc="-5" dirty="0"/>
              <a:t>virtualization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776" y="803318"/>
            <a:ext cx="3137535" cy="3148330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206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Benefits:</a:t>
            </a:r>
            <a:endParaRPr sz="2800">
              <a:latin typeface="Calibri"/>
              <a:cs typeface="Calibri"/>
            </a:endParaRPr>
          </a:p>
          <a:p>
            <a:pPr marL="334645" lvl="1" indent="-165735">
              <a:lnSpc>
                <a:spcPct val="100000"/>
              </a:lnSpc>
              <a:spcBef>
                <a:spcPts val="1265"/>
              </a:spcBef>
              <a:buChar char="•"/>
              <a:tabLst>
                <a:tab pos="33528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Cost-Efficient</a:t>
            </a:r>
            <a:endParaRPr sz="1800">
              <a:latin typeface="Calibri"/>
              <a:cs typeface="Calibri"/>
            </a:endParaRPr>
          </a:p>
          <a:p>
            <a:pPr marL="335280" lvl="1" indent="-166370">
              <a:lnSpc>
                <a:spcPct val="100000"/>
              </a:lnSpc>
              <a:spcBef>
                <a:spcPts val="1200"/>
              </a:spcBef>
              <a:buChar char="•"/>
              <a:tabLst>
                <a:tab pos="335915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Easy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 Scale</a:t>
            </a:r>
            <a:endParaRPr sz="1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13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Limitations:</a:t>
            </a:r>
            <a:endParaRPr sz="2800">
              <a:latin typeface="Calibri"/>
              <a:cs typeface="Calibri"/>
            </a:endParaRPr>
          </a:p>
          <a:p>
            <a:pPr marL="502920" lvl="1" indent="-168275">
              <a:lnSpc>
                <a:spcPct val="100000"/>
              </a:lnSpc>
              <a:spcBef>
                <a:spcPts val="2205"/>
              </a:spcBef>
              <a:buChar char="•"/>
              <a:tabLst>
                <a:tab pos="503555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Kernel Resource</a:t>
            </a:r>
            <a:r>
              <a:rPr sz="1800" spc="-3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Duplication</a:t>
            </a:r>
            <a:endParaRPr sz="1800">
              <a:latin typeface="Calibri"/>
              <a:cs typeface="Calibri"/>
            </a:endParaRPr>
          </a:p>
          <a:p>
            <a:pPr marL="494030" lvl="1" indent="-168275">
              <a:lnSpc>
                <a:spcPct val="100000"/>
              </a:lnSpc>
              <a:spcBef>
                <a:spcPts val="1465"/>
              </a:spcBef>
              <a:buChar char="•"/>
              <a:tabLst>
                <a:tab pos="494665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Application Portability</a:t>
            </a:r>
            <a:r>
              <a:rPr sz="1800" spc="-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Issue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8279" y="1083246"/>
            <a:ext cx="3371850" cy="485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2613"/>
            <a:ext cx="5111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Container </a:t>
            </a:r>
            <a:r>
              <a:rPr dirty="0"/>
              <a:t>based</a:t>
            </a:r>
            <a:r>
              <a:rPr spc="-55" dirty="0"/>
              <a:t> </a:t>
            </a:r>
            <a:r>
              <a:rPr spc="-5" dirty="0"/>
              <a:t>virtualization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100" y="1137056"/>
            <a:ext cx="5664200" cy="37534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300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Containers </a:t>
            </a:r>
            <a:r>
              <a:rPr sz="2800" b="1" spc="-10" dirty="0">
                <a:solidFill>
                  <a:srgbClr val="0C0A0A"/>
                </a:solidFill>
                <a:latin typeface="Calibri"/>
                <a:cs typeface="Calibri"/>
              </a:rPr>
              <a:t>virtualize </a:t>
            </a: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at the OS</a:t>
            </a:r>
            <a:r>
              <a:rPr sz="2800" b="1" spc="8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level.</a:t>
            </a:r>
            <a:endParaRPr sz="28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5"/>
              </a:spcBef>
              <a:buClr>
                <a:srgbClr val="C3082B"/>
              </a:buClr>
              <a:buSzPct val="8928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800" b="1" spc="-5" dirty="0">
                <a:solidFill>
                  <a:srgbClr val="0C0A0A"/>
                </a:solidFill>
                <a:latin typeface="Calibri"/>
                <a:cs typeface="Calibri"/>
              </a:rPr>
              <a:t>Benefits:</a:t>
            </a:r>
            <a:endParaRPr sz="2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60"/>
              </a:spcBef>
              <a:buChar char="•"/>
              <a:tabLst>
                <a:tab pos="109347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Very Light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00"/>
              </a:spcBef>
              <a:buChar char="•"/>
              <a:tabLst>
                <a:tab pos="109347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Boots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up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seconds</a:t>
            </a:r>
            <a:endParaRPr sz="1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05"/>
              </a:spcBef>
              <a:buChar char="•"/>
              <a:tabLst>
                <a:tab pos="109347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Take fraction of disk </a:t>
            </a: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and</a:t>
            </a:r>
            <a:r>
              <a:rPr sz="1800" spc="2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00"/>
              </a:spcBef>
              <a:buChar char="•"/>
              <a:tabLst>
                <a:tab pos="109347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Cost-Efficient</a:t>
            </a:r>
            <a:endParaRPr sz="1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00"/>
              </a:spcBef>
              <a:buChar char="•"/>
              <a:tabLst>
                <a:tab pos="1093470" algn="l"/>
              </a:tabLst>
            </a:pP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Fast Deployment</a:t>
            </a:r>
            <a:endParaRPr sz="1800">
              <a:latin typeface="Calibri"/>
              <a:cs typeface="Calibri"/>
            </a:endParaRPr>
          </a:p>
          <a:p>
            <a:pPr marL="1093470" lvl="1" indent="-166370">
              <a:lnSpc>
                <a:spcPct val="100000"/>
              </a:lnSpc>
              <a:spcBef>
                <a:spcPts val="1200"/>
              </a:spcBef>
              <a:buChar char="•"/>
              <a:tabLst>
                <a:tab pos="1093470" algn="l"/>
              </a:tabLst>
            </a:pPr>
            <a:r>
              <a:rPr sz="1800" dirty="0">
                <a:solidFill>
                  <a:srgbClr val="0C0A0A"/>
                </a:solidFill>
                <a:latin typeface="Calibri"/>
                <a:cs typeface="Calibri"/>
              </a:rPr>
              <a:t>Guaranteed</a:t>
            </a:r>
            <a:r>
              <a:rPr sz="1800" spc="5" dirty="0">
                <a:solidFill>
                  <a:srgbClr val="0C0A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C0A0A"/>
                </a:solidFill>
                <a:latin typeface="Calibri"/>
                <a:cs typeface="Calibri"/>
              </a:rPr>
              <a:t>Portability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8594" y="1864486"/>
            <a:ext cx="5238750" cy="315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232613"/>
            <a:ext cx="8748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C3082B"/>
                </a:solidFill>
                <a:latin typeface="Calibri"/>
                <a:cs typeface="Calibri"/>
              </a:rPr>
              <a:t>Hypervisor-based </a:t>
            </a:r>
            <a:r>
              <a:rPr sz="3200" i="1" dirty="0">
                <a:solidFill>
                  <a:srgbClr val="C3082B"/>
                </a:solidFill>
                <a:latin typeface="Calibri"/>
                <a:cs typeface="Calibri"/>
              </a:rPr>
              <a:t>VS </a:t>
            </a:r>
            <a:r>
              <a:rPr sz="3200" b="1" spc="-5" dirty="0">
                <a:solidFill>
                  <a:srgbClr val="C3082B"/>
                </a:solidFill>
                <a:latin typeface="Calibri"/>
                <a:cs typeface="Calibri"/>
              </a:rPr>
              <a:t>Container-based</a:t>
            </a:r>
            <a:r>
              <a:rPr sz="3200" b="1" spc="-80" dirty="0">
                <a:solidFill>
                  <a:srgbClr val="C3082B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3082B"/>
                </a:solidFill>
                <a:latin typeface="Calibri"/>
                <a:cs typeface="Calibri"/>
              </a:rPr>
              <a:t>Virtualization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58590" y="1315492"/>
            <a:ext cx="89535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dirty="0">
                <a:solidFill>
                  <a:srgbClr val="0C0A0A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2969" y="1275080"/>
            <a:ext cx="1989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C0A0A"/>
                </a:solidFill>
                <a:latin typeface="Arial"/>
                <a:cs typeface="Arial"/>
              </a:rPr>
              <a:t>Runtime</a:t>
            </a:r>
            <a:r>
              <a:rPr sz="2000" spc="-85" dirty="0">
                <a:solidFill>
                  <a:srgbClr val="0C0A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C0A0A"/>
                </a:solidFill>
                <a:latin typeface="Arial"/>
                <a:cs typeface="Arial"/>
              </a:rPr>
              <a:t>Isolation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027" y="1180236"/>
            <a:ext cx="6686550" cy="4614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0759" y="1806448"/>
            <a:ext cx="4010025" cy="3362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© </a:t>
            </a:r>
            <a:r>
              <a:rPr spc="-10" dirty="0"/>
              <a:t>2019 </a:t>
            </a:r>
            <a:r>
              <a:rPr spc="-5" dirty="0"/>
              <a:t>Comviva Technologies Limited. All rights</a:t>
            </a:r>
            <a:r>
              <a:rPr spc="105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C0A0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2445</Words>
  <Application>Microsoft Office PowerPoint</Application>
  <PresentationFormat>Widescreen</PresentationFormat>
  <Paragraphs>416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Consolas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Full DevOps/Auto DevOps</vt:lpstr>
      <vt:lpstr>Full DevOps/Auto DevOps</vt:lpstr>
      <vt:lpstr>Introduction to Virtualization Technologies</vt:lpstr>
      <vt:lpstr>Pre virtualization World</vt:lpstr>
      <vt:lpstr>Hypervisor-based virtualization</vt:lpstr>
      <vt:lpstr>Container based virtualization</vt:lpstr>
      <vt:lpstr>PowerPoint Presentation</vt:lpstr>
      <vt:lpstr>PowerPoint Presentation</vt:lpstr>
      <vt:lpstr>Continue..</vt:lpstr>
      <vt:lpstr>Continue..</vt:lpstr>
      <vt:lpstr>Images</vt:lpstr>
      <vt:lpstr>Continue..</vt:lpstr>
      <vt:lpstr>Containers</vt:lpstr>
      <vt:lpstr>Registries and Repositories</vt:lpstr>
      <vt:lpstr>Image creation</vt:lpstr>
      <vt:lpstr>Dockerfile and Instructions</vt:lpstr>
      <vt:lpstr>Pre-requisite:</vt:lpstr>
      <vt:lpstr>PowerPoint Presentation</vt:lpstr>
      <vt:lpstr>Getting Started with Docker Image</vt:lpstr>
      <vt:lpstr>Saving Images and Containers as Tar Files for Sharing</vt:lpstr>
      <vt:lpstr>Your First Alpine Docker Image and Push it to DockerHub</vt:lpstr>
      <vt:lpstr>Docker hands on practice 101</vt:lpstr>
      <vt:lpstr>Building Docker Image from Scratch 201</vt:lpstr>
      <vt:lpstr>Difference between Dockerfile and docker-compose</vt:lpstr>
      <vt:lpstr>Difference between Dockerfile and docker-compose</vt:lpstr>
      <vt:lpstr>Container Management CLIs</vt:lpstr>
      <vt:lpstr>Inspecting The Container</vt:lpstr>
      <vt:lpstr>Interacting with Container</vt:lpstr>
      <vt:lpstr>Image Management Commands</vt:lpstr>
      <vt:lpstr>Builder Main Commands</vt:lpstr>
      <vt:lpstr>PowerPoint Presentation</vt:lpstr>
      <vt:lpstr>BREAK</vt:lpstr>
      <vt:lpstr>Dockerway</vt:lpstr>
      <vt:lpstr>Continue..</vt:lpstr>
      <vt:lpstr>Container Orchestration Engine</vt:lpstr>
      <vt:lpstr>PowerPoint Presentation</vt:lpstr>
      <vt:lpstr>PowerPoint Presentation</vt:lpstr>
      <vt:lpstr>PowerPoint Presentation</vt:lpstr>
      <vt:lpstr>PowerPoint Presentation</vt:lpstr>
      <vt:lpstr>Kubernetes Arch</vt:lpstr>
      <vt:lpstr>Basic of Kubernetes</vt:lpstr>
      <vt:lpstr>PowerPoint Presentation</vt:lpstr>
      <vt:lpstr>PowerPoint Presentation</vt:lpstr>
      <vt:lpstr>PowerPoint Presentation</vt:lpstr>
      <vt:lpstr>PowerPoint Presentation</vt:lpstr>
      <vt:lpstr>Pre-requisite:</vt:lpstr>
      <vt:lpstr>Kubernetes Basic commands</vt:lpstr>
      <vt:lpstr>Continue..</vt:lpstr>
      <vt:lpstr>Deployment</vt:lpstr>
      <vt:lpstr>Deployment</vt:lpstr>
      <vt:lpstr>PowerPoint Presentation</vt:lpstr>
      <vt:lpstr>Service</vt:lpstr>
      <vt:lpstr>Service</vt:lpstr>
      <vt:lpstr>PowerPoint Presentation</vt:lpstr>
      <vt:lpstr>Pod Lifecycle</vt:lpstr>
      <vt:lpstr>Container Creation &amp; Deployment</vt:lpstr>
      <vt:lpstr>Application Checkup</vt:lpstr>
      <vt:lpstr>Application running on which machine</vt:lpstr>
      <vt:lpstr>Config changes reflection</vt:lpstr>
      <vt:lpstr>Start deployment</vt:lpstr>
      <vt:lpstr>Stop deployment</vt:lpstr>
      <vt:lpstr>Performing a rolling update for an app  </vt:lpstr>
      <vt:lpstr>Performing a rolling update for an app  </vt:lpstr>
      <vt:lpstr>Performing a rolling update for an app  </vt:lpstr>
      <vt:lpstr>Performing a rolling update for an app  </vt:lpstr>
      <vt:lpstr>Performing a rolling update for an app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Kankane</dc:creator>
  <cp:lastModifiedBy>Ashok Kumar</cp:lastModifiedBy>
  <cp:revision>68</cp:revision>
  <dcterms:created xsi:type="dcterms:W3CDTF">2020-09-13T11:57:24Z</dcterms:created>
  <dcterms:modified xsi:type="dcterms:W3CDTF">2020-09-13T19:29:17Z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2020-09-13T00:00:00Z</vt:filetime>
  </property>
</Properties>
</file>